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embeddedFontLst>
    <p:embeddedFont>
      <p:font typeface="Noto Sans SC" charset="-122" pitchFamily="34"/>
      <p:regular r:id="rId22"/>
    </p:embeddedFont>
    <p:embeddedFont>
      <p:font typeface="MiSans" charset="-122" pitchFamily="34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4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006600"/>
            <a:ext cx="11988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Credit Card Fraud Detection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768600"/>
            <a:ext cx="1183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678BC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Using Hybrid Machine Learning Models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581400"/>
            <a:ext cx="0" cy="1270000"/>
          </a:xfrm>
          <a:prstGeom prst="line">
            <a:avLst/>
          </a:prstGeom>
          <a:noFill/>
          <a:ln w="50800">
            <a:solidFill>
              <a:srgbClr val="9AB3D4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508000" y="3581400"/>
            <a:ext cx="1154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Gokul 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3937000"/>
            <a:ext cx="1153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Roll: 22BDS026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4241800"/>
            <a:ext cx="1153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IIIT Dharwad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4546600"/>
            <a:ext cx="1153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22bds026@iiitdwd.ac.in</a:t>
            </a:r>
            <a:endParaRPr lang="en-US" sz="1600" dirty="0"/>
          </a:p>
        </p:txBody>
      </p:sp>
      <p:pic>
        <p:nvPicPr>
          <p:cNvPr id="10" name="Image 1" descr="https://kimi-web-img.moonshot.cn/img/thumbs.dreamstime.com/84057a431f8cef85474dcc1feab86794e93e9206.jpg">    </p:cNvPr>
          <p:cNvPicPr>
            <a:picLocks noChangeAspect="1"/>
          </p:cNvPicPr>
          <p:nvPr/>
        </p:nvPicPr>
        <p:blipFill>
          <a:blip r:embed="rId2">
            <a:alphaModFix amt="80000"/>
          </a:blip>
          <a:srcRect l="0" r="0" t="0" b="0"/>
          <a:stretch/>
        </p:blipFill>
        <p:spPr>
          <a:xfrm>
            <a:off x="9499600" y="4165600"/>
            <a:ext cx="2438400" cy="24384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549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Core System Capabilities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514475" y="28956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302538" y="-8840"/>
                </a:moveTo>
                <a:cubicBezTo>
                  <a:pt x="313164" y="-1161"/>
                  <a:pt x="317093" y="12769"/>
                  <a:pt x="312271" y="24914"/>
                </a:cubicBezTo>
                <a:lnTo>
                  <a:pt x="242262" y="200025"/>
                </a:lnTo>
                <a:lnTo>
                  <a:pt x="371475" y="200025"/>
                </a:lnTo>
                <a:cubicBezTo>
                  <a:pt x="383530" y="200025"/>
                  <a:pt x="394246" y="207526"/>
                  <a:pt x="398353" y="218867"/>
                </a:cubicBezTo>
                <a:cubicBezTo>
                  <a:pt x="402461" y="230207"/>
                  <a:pt x="398978" y="242888"/>
                  <a:pt x="389781" y="250567"/>
                </a:cubicBezTo>
                <a:lnTo>
                  <a:pt x="132606" y="464880"/>
                </a:lnTo>
                <a:cubicBezTo>
                  <a:pt x="122515" y="473273"/>
                  <a:pt x="108139" y="473720"/>
                  <a:pt x="97512" y="466040"/>
                </a:cubicBezTo>
                <a:cubicBezTo>
                  <a:pt x="86886" y="458361"/>
                  <a:pt x="82957" y="444431"/>
                  <a:pt x="87779" y="432286"/>
                </a:cubicBezTo>
                <a:lnTo>
                  <a:pt x="157788" y="257175"/>
                </a:lnTo>
                <a:lnTo>
                  <a:pt x="28575" y="257175"/>
                </a:lnTo>
                <a:cubicBezTo>
                  <a:pt x="16520" y="257175"/>
                  <a:pt x="5804" y="249674"/>
                  <a:pt x="1697" y="238333"/>
                </a:cubicBezTo>
                <a:cubicBezTo>
                  <a:pt x="-2411" y="226993"/>
                  <a:pt x="1072" y="214312"/>
                  <a:pt x="10269" y="206633"/>
                </a:cubicBezTo>
                <a:lnTo>
                  <a:pt x="267444" y="-7680"/>
                </a:lnTo>
                <a:cubicBezTo>
                  <a:pt x="277535" y="-16073"/>
                  <a:pt x="291911" y="-16520"/>
                  <a:pt x="302538" y="-8840"/>
                </a:cubicBez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5" name="Text 2"/>
          <p:cNvSpPr/>
          <p:nvPr/>
        </p:nvSpPr>
        <p:spPr>
          <a:xfrm>
            <a:off x="558403" y="3784600"/>
            <a:ext cx="231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Detection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09550" y="41402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Analyzes transactions instantly to prevent fraud before it occurs.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464050" y="33020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57150" y="0"/>
                </a:moveTo>
                <a:cubicBezTo>
                  <a:pt x="25628" y="0"/>
                  <a:pt x="0" y="25628"/>
                  <a:pt x="0" y="57150"/>
                </a:cubicBezTo>
                <a:lnTo>
                  <a:pt x="0" y="400050"/>
                </a:lnTo>
                <a:cubicBezTo>
                  <a:pt x="0" y="431572"/>
                  <a:pt x="25628" y="457200"/>
                  <a:pt x="57150" y="457200"/>
                </a:cubicBezTo>
                <a:lnTo>
                  <a:pt x="285750" y="457200"/>
                </a:lnTo>
                <a:cubicBezTo>
                  <a:pt x="317272" y="457200"/>
                  <a:pt x="342900" y="431572"/>
                  <a:pt x="342900" y="400050"/>
                </a:cubicBezTo>
                <a:lnTo>
                  <a:pt x="342900" y="57150"/>
                </a:lnTo>
                <a:cubicBezTo>
                  <a:pt x="342900" y="25628"/>
                  <a:pt x="317272" y="0"/>
                  <a:pt x="285750" y="0"/>
                </a:cubicBezTo>
                <a:lnTo>
                  <a:pt x="57150" y="0"/>
                </a:lnTo>
                <a:close/>
                <a:moveTo>
                  <a:pt x="85725" y="57150"/>
                </a:moveTo>
                <a:lnTo>
                  <a:pt x="257175" y="57150"/>
                </a:lnTo>
                <a:cubicBezTo>
                  <a:pt x="272981" y="57150"/>
                  <a:pt x="285750" y="69919"/>
                  <a:pt x="285750" y="85725"/>
                </a:cubicBezTo>
                <a:lnTo>
                  <a:pt x="285750" y="114300"/>
                </a:lnTo>
                <a:cubicBezTo>
                  <a:pt x="285750" y="130106"/>
                  <a:pt x="272981" y="142875"/>
                  <a:pt x="257175" y="142875"/>
                </a:cubicBezTo>
                <a:lnTo>
                  <a:pt x="85725" y="142875"/>
                </a:lnTo>
                <a:cubicBezTo>
                  <a:pt x="69919" y="142875"/>
                  <a:pt x="57150" y="130106"/>
                  <a:pt x="57150" y="114300"/>
                </a:cubicBezTo>
                <a:lnTo>
                  <a:pt x="57150" y="85725"/>
                </a:lnTo>
                <a:cubicBezTo>
                  <a:pt x="57150" y="69919"/>
                  <a:pt x="69919" y="57150"/>
                  <a:pt x="85725" y="57150"/>
                </a:cubicBezTo>
                <a:close/>
                <a:moveTo>
                  <a:pt x="100013" y="207169"/>
                </a:moveTo>
                <a:cubicBezTo>
                  <a:pt x="100013" y="218997"/>
                  <a:pt x="90409" y="228600"/>
                  <a:pt x="78581" y="228600"/>
                </a:cubicBezTo>
                <a:cubicBezTo>
                  <a:pt x="66753" y="228600"/>
                  <a:pt x="57150" y="218997"/>
                  <a:pt x="57150" y="207169"/>
                </a:cubicBezTo>
                <a:cubicBezTo>
                  <a:pt x="57150" y="195341"/>
                  <a:pt x="66753" y="185738"/>
                  <a:pt x="78581" y="185738"/>
                </a:cubicBezTo>
                <a:cubicBezTo>
                  <a:pt x="90409" y="185738"/>
                  <a:pt x="100013" y="195341"/>
                  <a:pt x="100013" y="207169"/>
                </a:cubicBezTo>
                <a:close/>
                <a:moveTo>
                  <a:pt x="171450" y="228600"/>
                </a:moveTo>
                <a:cubicBezTo>
                  <a:pt x="159622" y="228600"/>
                  <a:pt x="150019" y="218997"/>
                  <a:pt x="150019" y="207169"/>
                </a:cubicBezTo>
                <a:cubicBezTo>
                  <a:pt x="150019" y="195341"/>
                  <a:pt x="159622" y="185738"/>
                  <a:pt x="171450" y="185738"/>
                </a:cubicBezTo>
                <a:cubicBezTo>
                  <a:pt x="183278" y="185738"/>
                  <a:pt x="192881" y="195341"/>
                  <a:pt x="192881" y="207169"/>
                </a:cubicBezTo>
                <a:cubicBezTo>
                  <a:pt x="192881" y="218997"/>
                  <a:pt x="183278" y="228600"/>
                  <a:pt x="171450" y="228600"/>
                </a:cubicBezTo>
                <a:close/>
                <a:moveTo>
                  <a:pt x="285750" y="207169"/>
                </a:moveTo>
                <a:cubicBezTo>
                  <a:pt x="285750" y="218997"/>
                  <a:pt x="276147" y="228600"/>
                  <a:pt x="264319" y="228600"/>
                </a:cubicBezTo>
                <a:cubicBezTo>
                  <a:pt x="252491" y="228600"/>
                  <a:pt x="242888" y="218997"/>
                  <a:pt x="242888" y="207169"/>
                </a:cubicBezTo>
                <a:cubicBezTo>
                  <a:pt x="242888" y="195341"/>
                  <a:pt x="252491" y="185738"/>
                  <a:pt x="264319" y="185738"/>
                </a:cubicBezTo>
                <a:cubicBezTo>
                  <a:pt x="276147" y="185738"/>
                  <a:pt x="285750" y="195341"/>
                  <a:pt x="285750" y="207169"/>
                </a:cubicBezTo>
                <a:close/>
                <a:moveTo>
                  <a:pt x="78581" y="314325"/>
                </a:moveTo>
                <a:cubicBezTo>
                  <a:pt x="66753" y="314325"/>
                  <a:pt x="57150" y="304722"/>
                  <a:pt x="57150" y="292894"/>
                </a:cubicBezTo>
                <a:cubicBezTo>
                  <a:pt x="57150" y="281066"/>
                  <a:pt x="66753" y="271463"/>
                  <a:pt x="78581" y="271463"/>
                </a:cubicBezTo>
                <a:cubicBezTo>
                  <a:pt x="90409" y="271463"/>
                  <a:pt x="100013" y="281066"/>
                  <a:pt x="100013" y="292894"/>
                </a:cubicBezTo>
                <a:cubicBezTo>
                  <a:pt x="100013" y="304722"/>
                  <a:pt x="90409" y="314325"/>
                  <a:pt x="78581" y="314325"/>
                </a:cubicBezTo>
                <a:close/>
                <a:moveTo>
                  <a:pt x="192881" y="292894"/>
                </a:moveTo>
                <a:cubicBezTo>
                  <a:pt x="192881" y="304722"/>
                  <a:pt x="183278" y="314325"/>
                  <a:pt x="171450" y="314325"/>
                </a:cubicBezTo>
                <a:cubicBezTo>
                  <a:pt x="159622" y="314325"/>
                  <a:pt x="150019" y="304722"/>
                  <a:pt x="150019" y="292894"/>
                </a:cubicBezTo>
                <a:cubicBezTo>
                  <a:pt x="150019" y="281066"/>
                  <a:pt x="159622" y="271463"/>
                  <a:pt x="171450" y="271463"/>
                </a:cubicBezTo>
                <a:cubicBezTo>
                  <a:pt x="183278" y="271463"/>
                  <a:pt x="192881" y="281066"/>
                  <a:pt x="192881" y="292894"/>
                </a:cubicBezTo>
                <a:close/>
                <a:moveTo>
                  <a:pt x="264319" y="314325"/>
                </a:moveTo>
                <a:cubicBezTo>
                  <a:pt x="252491" y="314325"/>
                  <a:pt x="242888" y="304722"/>
                  <a:pt x="242888" y="292894"/>
                </a:cubicBezTo>
                <a:cubicBezTo>
                  <a:pt x="242888" y="281066"/>
                  <a:pt x="252491" y="271463"/>
                  <a:pt x="264319" y="271463"/>
                </a:cubicBezTo>
                <a:cubicBezTo>
                  <a:pt x="276147" y="271463"/>
                  <a:pt x="285750" y="281066"/>
                  <a:pt x="285750" y="292894"/>
                </a:cubicBezTo>
                <a:cubicBezTo>
                  <a:pt x="285750" y="304722"/>
                  <a:pt x="276147" y="314325"/>
                  <a:pt x="264319" y="314325"/>
                </a:cubicBezTo>
                <a:close/>
                <a:moveTo>
                  <a:pt x="57150" y="378619"/>
                </a:moveTo>
                <a:cubicBezTo>
                  <a:pt x="57150" y="366742"/>
                  <a:pt x="66705" y="357188"/>
                  <a:pt x="78581" y="357188"/>
                </a:cubicBezTo>
                <a:lnTo>
                  <a:pt x="178594" y="357188"/>
                </a:lnTo>
                <a:cubicBezTo>
                  <a:pt x="190470" y="357188"/>
                  <a:pt x="200025" y="366742"/>
                  <a:pt x="200025" y="378619"/>
                </a:cubicBezTo>
                <a:cubicBezTo>
                  <a:pt x="200025" y="390495"/>
                  <a:pt x="190470" y="400050"/>
                  <a:pt x="178594" y="400050"/>
                </a:cubicBezTo>
                <a:lnTo>
                  <a:pt x="78581" y="400050"/>
                </a:lnTo>
                <a:cubicBezTo>
                  <a:pt x="66705" y="400050"/>
                  <a:pt x="57150" y="390495"/>
                  <a:pt x="57150" y="378619"/>
                </a:cubicBezTo>
                <a:close/>
                <a:moveTo>
                  <a:pt x="264319" y="357188"/>
                </a:moveTo>
                <a:cubicBezTo>
                  <a:pt x="276195" y="357188"/>
                  <a:pt x="285750" y="366742"/>
                  <a:pt x="285750" y="378619"/>
                </a:cubicBezTo>
                <a:cubicBezTo>
                  <a:pt x="285750" y="390495"/>
                  <a:pt x="276195" y="400050"/>
                  <a:pt x="264319" y="400050"/>
                </a:cubicBezTo>
                <a:cubicBezTo>
                  <a:pt x="252442" y="400050"/>
                  <a:pt x="242888" y="390495"/>
                  <a:pt x="242888" y="378619"/>
                </a:cubicBezTo>
                <a:cubicBezTo>
                  <a:pt x="242888" y="366742"/>
                  <a:pt x="252442" y="357188"/>
                  <a:pt x="264319" y="357188"/>
                </a:cubicBez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8" name="Text 5"/>
          <p:cNvSpPr/>
          <p:nvPr/>
        </p:nvSpPr>
        <p:spPr>
          <a:xfrm>
            <a:off x="3637955" y="4191000"/>
            <a:ext cx="1993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Balance Analysis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130550" y="4546600"/>
            <a:ext cx="3009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Computes sender and receiver balance differences to identify anomalies.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99325" y="2895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457557" y="214313"/>
                </a:moveTo>
                <a:lnTo>
                  <a:pt x="300395" y="214313"/>
                </a:lnTo>
                <a:cubicBezTo>
                  <a:pt x="284589" y="214313"/>
                  <a:pt x="271820" y="201543"/>
                  <a:pt x="271820" y="185738"/>
                </a:cubicBezTo>
                <a:lnTo>
                  <a:pt x="271820" y="28575"/>
                </a:lnTo>
                <a:cubicBezTo>
                  <a:pt x="271820" y="12769"/>
                  <a:pt x="284678" y="-179"/>
                  <a:pt x="300305" y="1875"/>
                </a:cubicBezTo>
                <a:cubicBezTo>
                  <a:pt x="395853" y="14555"/>
                  <a:pt x="471577" y="90279"/>
                  <a:pt x="484257" y="185827"/>
                </a:cubicBezTo>
                <a:cubicBezTo>
                  <a:pt x="486311" y="201454"/>
                  <a:pt x="473363" y="214313"/>
                  <a:pt x="457557" y="214313"/>
                </a:cubicBezTo>
                <a:close/>
                <a:moveTo>
                  <a:pt x="198775" y="33218"/>
                </a:moveTo>
                <a:cubicBezTo>
                  <a:pt x="214938" y="29825"/>
                  <a:pt x="228957" y="43041"/>
                  <a:pt x="228957" y="59561"/>
                </a:cubicBezTo>
                <a:lnTo>
                  <a:pt x="228957" y="235744"/>
                </a:lnTo>
                <a:cubicBezTo>
                  <a:pt x="228957" y="240744"/>
                  <a:pt x="230743" y="245566"/>
                  <a:pt x="233869" y="249406"/>
                </a:cubicBezTo>
                <a:lnTo>
                  <a:pt x="351830" y="391745"/>
                </a:lnTo>
                <a:cubicBezTo>
                  <a:pt x="362277" y="404336"/>
                  <a:pt x="360045" y="423356"/>
                  <a:pt x="345668" y="431125"/>
                </a:cubicBezTo>
                <a:cubicBezTo>
                  <a:pt x="315218" y="447735"/>
                  <a:pt x="280303" y="457200"/>
                  <a:pt x="243245" y="457200"/>
                </a:cubicBezTo>
                <a:cubicBezTo>
                  <a:pt x="124926" y="457200"/>
                  <a:pt x="28932" y="361206"/>
                  <a:pt x="28932" y="242888"/>
                </a:cubicBezTo>
                <a:cubicBezTo>
                  <a:pt x="28932" y="139750"/>
                  <a:pt x="101709" y="53667"/>
                  <a:pt x="198775" y="33218"/>
                </a:cubicBezTo>
                <a:close/>
                <a:moveTo>
                  <a:pt x="426660" y="257175"/>
                </a:moveTo>
                <a:lnTo>
                  <a:pt x="483810" y="257175"/>
                </a:lnTo>
                <a:cubicBezTo>
                  <a:pt x="500330" y="257175"/>
                  <a:pt x="513546" y="271195"/>
                  <a:pt x="510153" y="287357"/>
                </a:cubicBezTo>
                <a:cubicBezTo>
                  <a:pt x="501045" y="330577"/>
                  <a:pt x="478899" y="368975"/>
                  <a:pt x="448002" y="398264"/>
                </a:cubicBezTo>
                <a:cubicBezTo>
                  <a:pt x="437019" y="408712"/>
                  <a:pt x="419785" y="406479"/>
                  <a:pt x="410141" y="394781"/>
                </a:cubicBezTo>
                <a:lnTo>
                  <a:pt x="334774" y="303967"/>
                </a:lnTo>
                <a:cubicBezTo>
                  <a:pt x="319326" y="285304"/>
                  <a:pt x="332631" y="257175"/>
                  <a:pt x="356741" y="257175"/>
                </a:cubicBezTo>
                <a:lnTo>
                  <a:pt x="426571" y="257175"/>
                </a:ln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11" name="Text 8"/>
          <p:cNvSpPr/>
          <p:nvPr/>
        </p:nvSpPr>
        <p:spPr>
          <a:xfrm>
            <a:off x="6559352" y="3784600"/>
            <a:ext cx="1993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Fraud Probability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051550" y="41402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Provides a clear probability score to assess the risk of each transaction.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248900" y="3302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57150"/>
                </a:moveTo>
                <a:cubicBezTo>
                  <a:pt x="57150" y="41344"/>
                  <a:pt x="44381" y="28575"/>
                  <a:pt x="28575" y="28575"/>
                </a:cubicBezTo>
                <a:cubicBezTo>
                  <a:pt x="12769" y="28575"/>
                  <a:pt x="0" y="41344"/>
                  <a:pt x="0" y="57150"/>
                </a:cubicBezTo>
                <a:lnTo>
                  <a:pt x="0" y="357188"/>
                </a:lnTo>
                <a:cubicBezTo>
                  <a:pt x="0" y="396657"/>
                  <a:pt x="31968" y="428625"/>
                  <a:pt x="71438" y="428625"/>
                </a:cubicBezTo>
                <a:lnTo>
                  <a:pt x="428625" y="428625"/>
                </a:lnTo>
                <a:cubicBezTo>
                  <a:pt x="444431" y="428625"/>
                  <a:pt x="457200" y="415856"/>
                  <a:pt x="457200" y="400050"/>
                </a:cubicBezTo>
                <a:cubicBezTo>
                  <a:pt x="457200" y="384244"/>
                  <a:pt x="444431" y="371475"/>
                  <a:pt x="428625" y="371475"/>
                </a:cubicBezTo>
                <a:lnTo>
                  <a:pt x="71438" y="371475"/>
                </a:lnTo>
                <a:cubicBezTo>
                  <a:pt x="63579" y="371475"/>
                  <a:pt x="57150" y="365046"/>
                  <a:pt x="57150" y="357188"/>
                </a:cubicBezTo>
                <a:lnTo>
                  <a:pt x="57150" y="57150"/>
                </a:lnTo>
                <a:close/>
                <a:moveTo>
                  <a:pt x="420231" y="134481"/>
                </a:moveTo>
                <a:cubicBezTo>
                  <a:pt x="431393" y="123319"/>
                  <a:pt x="431393" y="105192"/>
                  <a:pt x="420231" y="94030"/>
                </a:cubicBezTo>
                <a:cubicBezTo>
                  <a:pt x="409069" y="82867"/>
                  <a:pt x="390942" y="82867"/>
                  <a:pt x="379780" y="94030"/>
                </a:cubicBezTo>
                <a:lnTo>
                  <a:pt x="285750" y="188149"/>
                </a:lnTo>
                <a:lnTo>
                  <a:pt x="234494" y="136981"/>
                </a:lnTo>
                <a:cubicBezTo>
                  <a:pt x="223331" y="125819"/>
                  <a:pt x="205204" y="125819"/>
                  <a:pt x="194042" y="136981"/>
                </a:cubicBezTo>
                <a:lnTo>
                  <a:pt x="108317" y="222706"/>
                </a:lnTo>
                <a:cubicBezTo>
                  <a:pt x="97155" y="233869"/>
                  <a:pt x="97155" y="251996"/>
                  <a:pt x="108317" y="263158"/>
                </a:cubicBezTo>
                <a:cubicBezTo>
                  <a:pt x="119479" y="274320"/>
                  <a:pt x="137606" y="274320"/>
                  <a:pt x="148769" y="263158"/>
                </a:cubicBezTo>
                <a:lnTo>
                  <a:pt x="214313" y="197614"/>
                </a:lnTo>
                <a:lnTo>
                  <a:pt x="265569" y="248870"/>
                </a:lnTo>
                <a:cubicBezTo>
                  <a:pt x="276731" y="260033"/>
                  <a:pt x="294858" y="260033"/>
                  <a:pt x="306020" y="248870"/>
                </a:cubicBezTo>
                <a:lnTo>
                  <a:pt x="420320" y="134570"/>
                </a:ln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14" name="Text 11"/>
          <p:cNvSpPr/>
          <p:nvPr/>
        </p:nvSpPr>
        <p:spPr>
          <a:xfrm>
            <a:off x="9296003" y="4191000"/>
            <a:ext cx="236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Pattern Visualization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972550" y="45466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Generates visual insights to help understand transaction patterns.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Technology &amp; Tool Stack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117600"/>
            <a:ext cx="3797300" cy="2768600"/>
          </a:xfrm>
          <a:custGeom>
            <a:avLst/>
            <a:gdLst/>
            <a:ahLst/>
            <a:cxnLst/>
            <a:rect l="l" t="t" r="r" b="b"/>
            <a:pathLst>
              <a:path w="3797300" h="2768600">
                <a:moveTo>
                  <a:pt x="101608" y="0"/>
                </a:moveTo>
                <a:lnTo>
                  <a:pt x="3695692" y="0"/>
                </a:lnTo>
                <a:cubicBezTo>
                  <a:pt x="3751809" y="0"/>
                  <a:pt x="3797300" y="45491"/>
                  <a:pt x="3797300" y="101608"/>
                </a:cubicBezTo>
                <a:lnTo>
                  <a:pt x="3797300" y="2666992"/>
                </a:lnTo>
                <a:cubicBezTo>
                  <a:pt x="3797300" y="2723109"/>
                  <a:pt x="3751809" y="2768600"/>
                  <a:pt x="3695692" y="2768600"/>
                </a:cubicBezTo>
                <a:lnTo>
                  <a:pt x="101608" y="2768600"/>
                </a:lnTo>
                <a:cubicBezTo>
                  <a:pt x="45491" y="2768600"/>
                  <a:pt x="0" y="2723109"/>
                  <a:pt x="0" y="26669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845667" y="16891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42875" y="66675"/>
                </a:moveTo>
                <a:cubicBezTo>
                  <a:pt x="142875" y="29885"/>
                  <a:pt x="172760" y="0"/>
                  <a:pt x="209550" y="0"/>
                </a:cubicBezTo>
                <a:lnTo>
                  <a:pt x="238125" y="0"/>
                </a:lnTo>
                <a:cubicBezTo>
                  <a:pt x="259199" y="0"/>
                  <a:pt x="276225" y="17026"/>
                  <a:pt x="276225" y="38100"/>
                </a:cubicBezTo>
                <a:lnTo>
                  <a:pt x="276225" y="571500"/>
                </a:lnTo>
                <a:cubicBezTo>
                  <a:pt x="276225" y="592574"/>
                  <a:pt x="259199" y="609600"/>
                  <a:pt x="238125" y="609600"/>
                </a:cubicBezTo>
                <a:lnTo>
                  <a:pt x="200025" y="609600"/>
                </a:lnTo>
                <a:cubicBezTo>
                  <a:pt x="164544" y="609600"/>
                  <a:pt x="134660" y="585311"/>
                  <a:pt x="126206" y="552450"/>
                </a:cubicBezTo>
                <a:cubicBezTo>
                  <a:pt x="125373" y="552450"/>
                  <a:pt x="124658" y="552450"/>
                  <a:pt x="123825" y="552450"/>
                </a:cubicBezTo>
                <a:cubicBezTo>
                  <a:pt x="71199" y="552450"/>
                  <a:pt x="28575" y="509826"/>
                  <a:pt x="28575" y="457200"/>
                </a:cubicBezTo>
                <a:cubicBezTo>
                  <a:pt x="28575" y="435769"/>
                  <a:pt x="35719" y="416004"/>
                  <a:pt x="47625" y="400050"/>
                </a:cubicBezTo>
                <a:cubicBezTo>
                  <a:pt x="24527" y="382667"/>
                  <a:pt x="9525" y="355044"/>
                  <a:pt x="9525" y="323850"/>
                </a:cubicBezTo>
                <a:cubicBezTo>
                  <a:pt x="9525" y="287060"/>
                  <a:pt x="30480" y="255032"/>
                  <a:pt x="60960" y="239197"/>
                </a:cubicBezTo>
                <a:cubicBezTo>
                  <a:pt x="52507" y="224909"/>
                  <a:pt x="47625" y="208240"/>
                  <a:pt x="47625" y="190500"/>
                </a:cubicBezTo>
                <a:cubicBezTo>
                  <a:pt x="47625" y="137874"/>
                  <a:pt x="90249" y="95250"/>
                  <a:pt x="142875" y="95250"/>
                </a:cubicBezTo>
                <a:lnTo>
                  <a:pt x="142875" y="66675"/>
                </a:lnTo>
                <a:close/>
                <a:moveTo>
                  <a:pt x="466725" y="66675"/>
                </a:moveTo>
                <a:lnTo>
                  <a:pt x="466725" y="95250"/>
                </a:lnTo>
                <a:cubicBezTo>
                  <a:pt x="519351" y="95250"/>
                  <a:pt x="561975" y="137874"/>
                  <a:pt x="561975" y="190500"/>
                </a:cubicBezTo>
                <a:cubicBezTo>
                  <a:pt x="561975" y="208359"/>
                  <a:pt x="557093" y="225028"/>
                  <a:pt x="548640" y="239197"/>
                </a:cubicBezTo>
                <a:cubicBezTo>
                  <a:pt x="579239" y="255032"/>
                  <a:pt x="600075" y="286941"/>
                  <a:pt x="600075" y="323850"/>
                </a:cubicBezTo>
                <a:cubicBezTo>
                  <a:pt x="600075" y="355044"/>
                  <a:pt x="585073" y="382667"/>
                  <a:pt x="561975" y="400050"/>
                </a:cubicBezTo>
                <a:cubicBezTo>
                  <a:pt x="573881" y="416004"/>
                  <a:pt x="581025" y="435769"/>
                  <a:pt x="581025" y="457200"/>
                </a:cubicBezTo>
                <a:cubicBezTo>
                  <a:pt x="581025" y="509826"/>
                  <a:pt x="538401" y="552450"/>
                  <a:pt x="485775" y="552450"/>
                </a:cubicBezTo>
                <a:cubicBezTo>
                  <a:pt x="484942" y="552450"/>
                  <a:pt x="484227" y="552450"/>
                  <a:pt x="483394" y="552450"/>
                </a:cubicBezTo>
                <a:cubicBezTo>
                  <a:pt x="474940" y="585311"/>
                  <a:pt x="445056" y="609600"/>
                  <a:pt x="409575" y="609600"/>
                </a:cubicBezTo>
                <a:lnTo>
                  <a:pt x="371475" y="609600"/>
                </a:lnTo>
                <a:cubicBezTo>
                  <a:pt x="350401" y="609600"/>
                  <a:pt x="333375" y="592574"/>
                  <a:pt x="333375" y="571500"/>
                </a:cubicBezTo>
                <a:lnTo>
                  <a:pt x="333375" y="38100"/>
                </a:lnTo>
                <a:cubicBezTo>
                  <a:pt x="333375" y="17026"/>
                  <a:pt x="350401" y="0"/>
                  <a:pt x="371475" y="0"/>
                </a:cubicBezTo>
                <a:lnTo>
                  <a:pt x="400050" y="0"/>
                </a:lnTo>
                <a:cubicBezTo>
                  <a:pt x="436840" y="0"/>
                  <a:pt x="466725" y="29885"/>
                  <a:pt x="466725" y="66675"/>
                </a:cubicBez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6" name="Text 3"/>
          <p:cNvSpPr/>
          <p:nvPr/>
        </p:nvSpPr>
        <p:spPr>
          <a:xfrm>
            <a:off x="1007269" y="2451100"/>
            <a:ext cx="2286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Machine Learning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12750" y="2806700"/>
            <a:ext cx="3479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Logistic Regression, Random Forest, XGBoost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089400"/>
            <a:ext cx="3797300" cy="2514600"/>
          </a:xfrm>
          <a:custGeom>
            <a:avLst/>
            <a:gdLst/>
            <a:ahLst/>
            <a:cxnLst/>
            <a:rect l="l" t="t" r="r" b="b"/>
            <a:pathLst>
              <a:path w="3797300" h="2514600">
                <a:moveTo>
                  <a:pt x="101590" y="0"/>
                </a:moveTo>
                <a:lnTo>
                  <a:pt x="3695710" y="0"/>
                </a:lnTo>
                <a:cubicBezTo>
                  <a:pt x="3751817" y="0"/>
                  <a:pt x="3797300" y="45483"/>
                  <a:pt x="3797300" y="101590"/>
                </a:cubicBezTo>
                <a:lnTo>
                  <a:pt x="3797300" y="2413010"/>
                </a:lnTo>
                <a:cubicBezTo>
                  <a:pt x="3797300" y="2469117"/>
                  <a:pt x="3751817" y="2514600"/>
                  <a:pt x="3695710" y="2514600"/>
                </a:cubicBezTo>
                <a:lnTo>
                  <a:pt x="101590" y="2514600"/>
                </a:lnTo>
                <a:cubicBezTo>
                  <a:pt x="45483" y="2514600"/>
                  <a:pt x="0" y="2469117"/>
                  <a:pt x="0" y="24130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1883767" y="46609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533400" y="245031"/>
                </a:moveTo>
                <a:cubicBezTo>
                  <a:pt x="515779" y="256699"/>
                  <a:pt x="495538" y="266105"/>
                  <a:pt x="474464" y="273606"/>
                </a:cubicBezTo>
                <a:cubicBezTo>
                  <a:pt x="418505" y="293608"/>
                  <a:pt x="345043" y="304800"/>
                  <a:pt x="266700" y="304800"/>
                </a:cubicBezTo>
                <a:cubicBezTo>
                  <a:pt x="188357" y="304800"/>
                  <a:pt x="114776" y="293489"/>
                  <a:pt x="58936" y="273606"/>
                </a:cubicBezTo>
                <a:cubicBezTo>
                  <a:pt x="37981" y="266105"/>
                  <a:pt x="17621" y="256699"/>
                  <a:pt x="0" y="245031"/>
                </a:cubicBezTo>
                <a:lnTo>
                  <a:pt x="0" y="342900"/>
                </a:lnTo>
                <a:cubicBezTo>
                  <a:pt x="0" y="395526"/>
                  <a:pt x="119420" y="438150"/>
                  <a:pt x="266700" y="438150"/>
                </a:cubicBezTo>
                <a:cubicBezTo>
                  <a:pt x="413980" y="438150"/>
                  <a:pt x="533400" y="395526"/>
                  <a:pt x="533400" y="342900"/>
                </a:cubicBezTo>
                <a:lnTo>
                  <a:pt x="533400" y="245031"/>
                </a:lnTo>
                <a:close/>
                <a:moveTo>
                  <a:pt x="533400" y="152400"/>
                </a:moveTo>
                <a:lnTo>
                  <a:pt x="533400" y="95250"/>
                </a:lnTo>
                <a:cubicBezTo>
                  <a:pt x="533400" y="42624"/>
                  <a:pt x="413980" y="0"/>
                  <a:pt x="266700" y="0"/>
                </a:cubicBezTo>
                <a:cubicBezTo>
                  <a:pt x="119420" y="0"/>
                  <a:pt x="0" y="42624"/>
                  <a:pt x="0" y="95250"/>
                </a:cubicBezTo>
                <a:lnTo>
                  <a:pt x="0" y="152400"/>
                </a:lnTo>
                <a:cubicBezTo>
                  <a:pt x="0" y="205026"/>
                  <a:pt x="119420" y="247650"/>
                  <a:pt x="266700" y="247650"/>
                </a:cubicBezTo>
                <a:cubicBezTo>
                  <a:pt x="413980" y="247650"/>
                  <a:pt x="533400" y="205026"/>
                  <a:pt x="533400" y="152400"/>
                </a:cubicBezTo>
                <a:close/>
                <a:moveTo>
                  <a:pt x="474464" y="464106"/>
                </a:moveTo>
                <a:cubicBezTo>
                  <a:pt x="418624" y="483989"/>
                  <a:pt x="345162" y="495300"/>
                  <a:pt x="266700" y="495300"/>
                </a:cubicBezTo>
                <a:cubicBezTo>
                  <a:pt x="188238" y="495300"/>
                  <a:pt x="114776" y="483989"/>
                  <a:pt x="58936" y="464106"/>
                </a:cubicBezTo>
                <a:cubicBezTo>
                  <a:pt x="37981" y="456605"/>
                  <a:pt x="17621" y="447199"/>
                  <a:pt x="0" y="435531"/>
                </a:cubicBezTo>
                <a:lnTo>
                  <a:pt x="0" y="514350"/>
                </a:lnTo>
                <a:cubicBezTo>
                  <a:pt x="0" y="566976"/>
                  <a:pt x="119420" y="609600"/>
                  <a:pt x="266700" y="609600"/>
                </a:cubicBezTo>
                <a:cubicBezTo>
                  <a:pt x="413980" y="609600"/>
                  <a:pt x="533400" y="566976"/>
                  <a:pt x="533400" y="514350"/>
                </a:cubicBezTo>
                <a:lnTo>
                  <a:pt x="533400" y="435531"/>
                </a:lnTo>
                <a:cubicBezTo>
                  <a:pt x="515779" y="447199"/>
                  <a:pt x="495538" y="456605"/>
                  <a:pt x="474464" y="464106"/>
                </a:cubicBez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10" name="Text 7"/>
          <p:cNvSpPr/>
          <p:nvPr/>
        </p:nvSpPr>
        <p:spPr>
          <a:xfrm>
            <a:off x="1091605" y="5422900"/>
            <a:ext cx="2120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Processing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463477" y="5778500"/>
            <a:ext cx="1371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Pandas, NumPy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351734" y="1117600"/>
            <a:ext cx="7581900" cy="1524000"/>
          </a:xfrm>
          <a:custGeom>
            <a:avLst/>
            <a:gdLst/>
            <a:ahLst/>
            <a:cxnLst/>
            <a:rect l="l" t="t" r="r" b="b"/>
            <a:pathLst>
              <a:path w="7581900" h="1524000">
                <a:moveTo>
                  <a:pt x="101605" y="0"/>
                </a:moveTo>
                <a:lnTo>
                  <a:pt x="7480295" y="0"/>
                </a:lnTo>
                <a:cubicBezTo>
                  <a:pt x="7536410" y="0"/>
                  <a:pt x="7581900" y="45490"/>
                  <a:pt x="7581900" y="101605"/>
                </a:cubicBezTo>
                <a:lnTo>
                  <a:pt x="7581900" y="1422395"/>
                </a:lnTo>
                <a:cubicBezTo>
                  <a:pt x="7581900" y="1478510"/>
                  <a:pt x="7536410" y="1524000"/>
                  <a:pt x="74802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4631134" y="1574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8100" y="38100"/>
                </a:moveTo>
                <a:cubicBezTo>
                  <a:pt x="59174" y="38100"/>
                  <a:pt x="76200" y="55126"/>
                  <a:pt x="76200" y="76200"/>
                </a:cubicBezTo>
                <a:lnTo>
                  <a:pt x="76200" y="476250"/>
                </a:lnTo>
                <a:cubicBezTo>
                  <a:pt x="76200" y="486728"/>
                  <a:pt x="84773" y="495300"/>
                  <a:pt x="95250" y="495300"/>
                </a:cubicBezTo>
                <a:lnTo>
                  <a:pt x="571500" y="495300"/>
                </a:lnTo>
                <a:cubicBezTo>
                  <a:pt x="592574" y="495300"/>
                  <a:pt x="609600" y="512326"/>
                  <a:pt x="609600" y="533400"/>
                </a:cubicBezTo>
                <a:cubicBezTo>
                  <a:pt x="609600" y="554474"/>
                  <a:pt x="592574" y="571500"/>
                  <a:pt x="571500" y="571500"/>
                </a:cubicBezTo>
                <a:lnTo>
                  <a:pt x="95250" y="571500"/>
                </a:lnTo>
                <a:cubicBezTo>
                  <a:pt x="42624" y="571500"/>
                  <a:pt x="0" y="528876"/>
                  <a:pt x="0" y="476250"/>
                </a:cubicBezTo>
                <a:lnTo>
                  <a:pt x="0" y="76200"/>
                </a:lnTo>
                <a:cubicBezTo>
                  <a:pt x="0" y="55126"/>
                  <a:pt x="17026" y="38100"/>
                  <a:pt x="38100" y="38100"/>
                </a:cubicBezTo>
                <a:close/>
                <a:moveTo>
                  <a:pt x="152400" y="114300"/>
                </a:moveTo>
                <a:cubicBezTo>
                  <a:pt x="152400" y="93226"/>
                  <a:pt x="169426" y="76200"/>
                  <a:pt x="190500" y="76200"/>
                </a:cubicBezTo>
                <a:lnTo>
                  <a:pt x="419100" y="76200"/>
                </a:lnTo>
                <a:cubicBezTo>
                  <a:pt x="440174" y="76200"/>
                  <a:pt x="457200" y="93226"/>
                  <a:pt x="457200" y="114300"/>
                </a:cubicBezTo>
                <a:cubicBezTo>
                  <a:pt x="457200" y="135374"/>
                  <a:pt x="440174" y="152400"/>
                  <a:pt x="419100" y="152400"/>
                </a:cubicBezTo>
                <a:lnTo>
                  <a:pt x="190500" y="152400"/>
                </a:lnTo>
                <a:cubicBezTo>
                  <a:pt x="169426" y="152400"/>
                  <a:pt x="152400" y="135374"/>
                  <a:pt x="152400" y="114300"/>
                </a:cubicBezTo>
                <a:close/>
                <a:moveTo>
                  <a:pt x="190500" y="209550"/>
                </a:moveTo>
                <a:lnTo>
                  <a:pt x="342900" y="209550"/>
                </a:lnTo>
                <a:cubicBezTo>
                  <a:pt x="363974" y="209550"/>
                  <a:pt x="381000" y="226576"/>
                  <a:pt x="381000" y="247650"/>
                </a:cubicBezTo>
                <a:cubicBezTo>
                  <a:pt x="381000" y="268724"/>
                  <a:pt x="363974" y="285750"/>
                  <a:pt x="342900" y="285750"/>
                </a:cubicBezTo>
                <a:lnTo>
                  <a:pt x="190500" y="285750"/>
                </a:lnTo>
                <a:cubicBezTo>
                  <a:pt x="169426" y="285750"/>
                  <a:pt x="152400" y="268724"/>
                  <a:pt x="152400" y="247650"/>
                </a:cubicBezTo>
                <a:cubicBezTo>
                  <a:pt x="152400" y="226576"/>
                  <a:pt x="169426" y="209550"/>
                  <a:pt x="190500" y="209550"/>
                </a:cubicBezTo>
                <a:close/>
                <a:moveTo>
                  <a:pt x="190500" y="342900"/>
                </a:moveTo>
                <a:lnTo>
                  <a:pt x="495300" y="342900"/>
                </a:lnTo>
                <a:cubicBezTo>
                  <a:pt x="516374" y="342900"/>
                  <a:pt x="533400" y="359926"/>
                  <a:pt x="533400" y="381000"/>
                </a:cubicBezTo>
                <a:cubicBezTo>
                  <a:pt x="533400" y="402074"/>
                  <a:pt x="516374" y="419100"/>
                  <a:pt x="495300" y="419100"/>
                </a:cubicBezTo>
                <a:lnTo>
                  <a:pt x="190500" y="419100"/>
                </a:lnTo>
                <a:cubicBezTo>
                  <a:pt x="169426" y="419100"/>
                  <a:pt x="152400" y="402074"/>
                  <a:pt x="152400" y="381000"/>
                </a:cubicBezTo>
                <a:cubicBezTo>
                  <a:pt x="152400" y="359926"/>
                  <a:pt x="169426" y="342900"/>
                  <a:pt x="190500" y="342900"/>
                </a:cubicBez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14" name="Text 11"/>
          <p:cNvSpPr/>
          <p:nvPr/>
        </p:nvSpPr>
        <p:spPr>
          <a:xfrm>
            <a:off x="5621734" y="1574800"/>
            <a:ext cx="1676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Visualization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621734" y="1930400"/>
            <a:ext cx="1638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Plotly, Matplotlib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351734" y="2844800"/>
            <a:ext cx="7581900" cy="1524000"/>
          </a:xfrm>
          <a:custGeom>
            <a:avLst/>
            <a:gdLst/>
            <a:ahLst/>
            <a:cxnLst/>
            <a:rect l="l" t="t" r="r" b="b"/>
            <a:pathLst>
              <a:path w="7581900" h="1524000">
                <a:moveTo>
                  <a:pt x="101605" y="0"/>
                </a:moveTo>
                <a:lnTo>
                  <a:pt x="7480295" y="0"/>
                </a:lnTo>
                <a:cubicBezTo>
                  <a:pt x="7536410" y="0"/>
                  <a:pt x="7581900" y="45490"/>
                  <a:pt x="7581900" y="101605"/>
                </a:cubicBezTo>
                <a:lnTo>
                  <a:pt x="7581900" y="1422395"/>
                </a:lnTo>
                <a:cubicBezTo>
                  <a:pt x="7581900" y="1478510"/>
                  <a:pt x="7536410" y="1524000"/>
                  <a:pt x="74802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4593034" y="33020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171450" y="571500"/>
                </a:moveTo>
                <a:cubicBezTo>
                  <a:pt x="76795" y="571500"/>
                  <a:pt x="0" y="494705"/>
                  <a:pt x="0" y="400050"/>
                </a:cubicBezTo>
                <a:cubicBezTo>
                  <a:pt x="0" y="324564"/>
                  <a:pt x="48816" y="260509"/>
                  <a:pt x="116562" y="237530"/>
                </a:cubicBezTo>
                <a:cubicBezTo>
                  <a:pt x="115014" y="228362"/>
                  <a:pt x="114300" y="219075"/>
                  <a:pt x="114300" y="209550"/>
                </a:cubicBezTo>
                <a:cubicBezTo>
                  <a:pt x="114300" y="114895"/>
                  <a:pt x="191095" y="38100"/>
                  <a:pt x="285750" y="38100"/>
                </a:cubicBezTo>
                <a:cubicBezTo>
                  <a:pt x="351711" y="38100"/>
                  <a:pt x="408980" y="75367"/>
                  <a:pt x="437674" y="129897"/>
                </a:cubicBezTo>
                <a:cubicBezTo>
                  <a:pt x="454581" y="120015"/>
                  <a:pt x="474345" y="114300"/>
                  <a:pt x="495300" y="114300"/>
                </a:cubicBezTo>
                <a:cubicBezTo>
                  <a:pt x="558403" y="114300"/>
                  <a:pt x="609600" y="165497"/>
                  <a:pt x="609600" y="228600"/>
                </a:cubicBezTo>
                <a:cubicBezTo>
                  <a:pt x="609600" y="247293"/>
                  <a:pt x="605076" y="265033"/>
                  <a:pt x="597098" y="280630"/>
                </a:cubicBezTo>
                <a:cubicBezTo>
                  <a:pt x="649486" y="304800"/>
                  <a:pt x="685800" y="357664"/>
                  <a:pt x="685800" y="419100"/>
                </a:cubicBezTo>
                <a:cubicBezTo>
                  <a:pt x="685800" y="503277"/>
                  <a:pt x="617577" y="571500"/>
                  <a:pt x="533400" y="571500"/>
                </a:cubicBezTo>
                <a:lnTo>
                  <a:pt x="171450" y="571500"/>
                </a:lnTo>
                <a:close/>
                <a:moveTo>
                  <a:pt x="363141" y="227409"/>
                </a:moveTo>
                <a:cubicBezTo>
                  <a:pt x="351949" y="216218"/>
                  <a:pt x="333851" y="216218"/>
                  <a:pt x="322778" y="227409"/>
                </a:cubicBezTo>
                <a:lnTo>
                  <a:pt x="237053" y="313134"/>
                </a:lnTo>
                <a:cubicBezTo>
                  <a:pt x="225862" y="324326"/>
                  <a:pt x="225862" y="342424"/>
                  <a:pt x="237053" y="353497"/>
                </a:cubicBezTo>
                <a:cubicBezTo>
                  <a:pt x="248245" y="364569"/>
                  <a:pt x="266343" y="364688"/>
                  <a:pt x="277416" y="353497"/>
                </a:cubicBezTo>
                <a:lnTo>
                  <a:pt x="314325" y="316587"/>
                </a:lnTo>
                <a:lnTo>
                  <a:pt x="314325" y="438150"/>
                </a:lnTo>
                <a:cubicBezTo>
                  <a:pt x="314325" y="453985"/>
                  <a:pt x="327065" y="466725"/>
                  <a:pt x="342900" y="466725"/>
                </a:cubicBezTo>
                <a:cubicBezTo>
                  <a:pt x="358735" y="466725"/>
                  <a:pt x="371475" y="453985"/>
                  <a:pt x="371475" y="438150"/>
                </a:cubicBezTo>
                <a:lnTo>
                  <a:pt x="371475" y="316587"/>
                </a:lnTo>
                <a:lnTo>
                  <a:pt x="408384" y="353497"/>
                </a:lnTo>
                <a:cubicBezTo>
                  <a:pt x="419576" y="364688"/>
                  <a:pt x="437674" y="364688"/>
                  <a:pt x="448747" y="353497"/>
                </a:cubicBezTo>
                <a:cubicBezTo>
                  <a:pt x="459819" y="342305"/>
                  <a:pt x="459938" y="324207"/>
                  <a:pt x="448747" y="313134"/>
                </a:cubicBezTo>
                <a:lnTo>
                  <a:pt x="363022" y="227409"/>
                </a:ln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18" name="Text 15"/>
          <p:cNvSpPr/>
          <p:nvPr/>
        </p:nvSpPr>
        <p:spPr>
          <a:xfrm>
            <a:off x="5621734" y="3302000"/>
            <a:ext cx="1574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Deployment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621734" y="3657600"/>
            <a:ext cx="153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Streamlit</a:t>
            </a:r>
            <a:endParaRPr lang="en-US" sz="1600" dirty="0"/>
          </a:p>
        </p:txBody>
      </p:sp>
      <p:pic>
        <p:nvPicPr>
          <p:cNvPr id="20" name="Image 1" descr="https://statics.moonshot.cn/kimi-ppt/html-gen/static/image-error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734" y="4572000"/>
            <a:ext cx="7581900" cy="2032000"/>
          </a:xfrm>
          <a:prstGeom prst="roundRect">
            <a:avLst>
              <a:gd name="adj" fmla="val 50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gradFill rotWithShape="0" flip="none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>    </p:cNvPr>
          <p:cNvPicPr>
            <a:picLocks noChangeAspect="1"/>
          </p:cNvPicPr>
          <p:nvPr/>
        </p:nvPicPr>
        <p:blipFill>
          <a:blip r:embed="rId1"/>
          <a:srcRect l="20060" r="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  <a:effectLst>
            <a:outerShdw sx="100000" sy="100000" kx="0" ky="0" algn="bl" rotWithShape="0" blurRad="304800" dist="184847" dir="2700000">
              <a:srgbClr val="2e54a1">
                <a:alpha val="23922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4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</a:t>
            </a:r>
            <a:endParaRPr lang="en-US" sz="1600" dirty="0"/>
          </a:p>
        </p:txBody>
      </p:sp>
      <p:pic>
        <p:nvPicPr>
          <p:cNvPr id="10" name="Image 2" descr="https://kimi-img.moonshot.cn/pub/slides/slides_tmpl/image/25-08-27-19:57:29-d2nf5a98bjvh7rlivr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</p:sp>
      <p:sp>
        <p:nvSpPr>
          <p:cNvPr id="12" name="Text 7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</p:sp>
      <p:sp>
        <p:nvSpPr>
          <p:cNvPr id="14" name="Text 9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-279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How the Hybrid Model Mitigates RF Weaknesses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022350" y="2311400"/>
            <a:ext cx="438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Random Forest Limitation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047750" y="2768600"/>
            <a:ext cx="435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 Imbalance Sensitivity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47750" y="3225800"/>
            <a:ext cx="435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Overfitting to Noise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47750" y="3683000"/>
            <a:ext cx="435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Majority Class Bias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47750" y="4140200"/>
            <a:ext cx="435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Static Learning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070600" y="584200"/>
            <a:ext cx="50800" cy="2438400"/>
          </a:xfrm>
          <a:custGeom>
            <a:avLst/>
            <a:gdLst/>
            <a:ahLst/>
            <a:cxnLst/>
            <a:rect l="l" t="t" r="r" b="b"/>
            <a:pathLst>
              <a:path w="50800" h="2438400">
                <a:moveTo>
                  <a:pt x="0" y="0"/>
                </a:moveTo>
                <a:lnTo>
                  <a:pt x="50800" y="0"/>
                </a:lnTo>
                <a:lnTo>
                  <a:pt x="508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solidFill>
            <a:srgbClr val="9AB3D4">
              <a:alpha val="5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838825" y="31242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48781"/>
                </a:moveTo>
                <a:cubicBezTo>
                  <a:pt x="517118" y="237619"/>
                  <a:pt x="517118" y="219492"/>
                  <a:pt x="505956" y="208330"/>
                </a:cubicBezTo>
                <a:lnTo>
                  <a:pt x="391656" y="94030"/>
                </a:lnTo>
                <a:cubicBezTo>
                  <a:pt x="380494" y="82868"/>
                  <a:pt x="362367" y="82868"/>
                  <a:pt x="351205" y="94030"/>
                </a:cubicBezTo>
                <a:cubicBezTo>
                  <a:pt x="340043" y="105192"/>
                  <a:pt x="340043" y="123319"/>
                  <a:pt x="351205" y="134481"/>
                </a:cubicBezTo>
                <a:lnTo>
                  <a:pt x="41674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416749" y="257175"/>
                </a:lnTo>
                <a:lnTo>
                  <a:pt x="351205" y="322719"/>
                </a:lnTo>
                <a:cubicBezTo>
                  <a:pt x="340042" y="333881"/>
                  <a:pt x="340042" y="352008"/>
                  <a:pt x="351205" y="363170"/>
                </a:cubicBezTo>
                <a:cubicBezTo>
                  <a:pt x="362367" y="374333"/>
                  <a:pt x="380494" y="374333"/>
                  <a:pt x="391656" y="363170"/>
                </a:cubicBezTo>
                <a:lnTo>
                  <a:pt x="505956" y="248870"/>
                </a:lnTo>
                <a:close/>
              </a:path>
            </a:pathLst>
          </a:custGeom>
          <a:solidFill>
            <a:srgbClr val="678BC7"/>
          </a:solidFill>
          <a:ln/>
        </p:spPr>
      </p:sp>
      <p:sp>
        <p:nvSpPr>
          <p:cNvPr id="11" name="Shape 8"/>
          <p:cNvSpPr/>
          <p:nvPr/>
        </p:nvSpPr>
        <p:spPr>
          <a:xfrm>
            <a:off x="6070600" y="3683000"/>
            <a:ext cx="50800" cy="2438400"/>
          </a:xfrm>
          <a:custGeom>
            <a:avLst/>
            <a:gdLst/>
            <a:ahLst/>
            <a:cxnLst/>
            <a:rect l="l" t="t" r="r" b="b"/>
            <a:pathLst>
              <a:path w="50800" h="2438400">
                <a:moveTo>
                  <a:pt x="0" y="0"/>
                </a:moveTo>
                <a:lnTo>
                  <a:pt x="50800" y="0"/>
                </a:lnTo>
                <a:lnTo>
                  <a:pt x="508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solidFill>
            <a:srgbClr val="9AB3D4">
              <a:alpha val="50196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788150" y="2311400"/>
            <a:ext cx="438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Hybrid Solution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788150" y="2768600"/>
            <a:ext cx="435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highlight>
                  <a:srgbClr val="9AB3D4">
                    <a:alpha val="5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Isolation Forest 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detects anomalies.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788150" y="3225800"/>
            <a:ext cx="435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highlight>
                  <a:srgbClr val="9AB3D4">
                    <a:alpha val="5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XGBoost 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refines probabilities.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788150" y="3683000"/>
            <a:ext cx="435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Ensemble voting reduces bias.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788150" y="4140200"/>
            <a:ext cx="435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Unsupervised learning adapts.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54000" y="65278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C5A85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8" name="Text 15"/>
          <p:cNvSpPr/>
          <p:nvPr/>
        </p:nvSpPr>
        <p:spPr>
          <a:xfrm>
            <a:off x="508000" y="6680200"/>
            <a:ext cx="1117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Result: Higher recall, better generalization, and adaptability to new fraud patterns.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pic>
        <p:nvPicPr>
          <p:cNvPr id="3" name="Image 1" descr="https://kimi-web-img.moonshot.cn/img/thumbs.dreamstime.com/8ad2f3ee0c316914bdb88200a659a22397c38f8d.jpg">    </p:cNvPr>
          <p:cNvPicPr>
            <a:picLocks noChangeAspect="1"/>
          </p:cNvPicPr>
          <p:nvPr/>
        </p:nvPicPr>
        <p:blipFill>
          <a:blip r:embed="rId2"/>
          <a:srcRect l="0" r="0" t="11111" b="11111"/>
          <a:stretch/>
        </p:blipFill>
        <p:spPr>
          <a:xfrm>
            <a:off x="1549400" y="1803400"/>
            <a:ext cx="3251200" cy="3251200"/>
          </a:xfrm>
          <a:prstGeom prst="roundRect">
            <a:avLst>
              <a:gd name="adj" fmla="val 0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502400" y="1270000"/>
            <a:ext cx="56261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Project Achievements &amp; Impact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6629400" y="2616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71586" y="0"/>
                </a:moveTo>
                <a:lnTo>
                  <a:pt x="182711" y="0"/>
                </a:lnTo>
                <a:cubicBezTo>
                  <a:pt x="195858" y="0"/>
                  <a:pt x="206573" y="10815"/>
                  <a:pt x="206077" y="23912"/>
                </a:cubicBezTo>
                <a:cubicBezTo>
                  <a:pt x="205978" y="26541"/>
                  <a:pt x="205879" y="29170"/>
                  <a:pt x="205730" y="31750"/>
                </a:cubicBezTo>
                <a:lnTo>
                  <a:pt x="230336" y="31750"/>
                </a:lnTo>
                <a:cubicBezTo>
                  <a:pt x="243284" y="31750"/>
                  <a:pt x="254695" y="42466"/>
                  <a:pt x="253702" y="56455"/>
                </a:cubicBezTo>
                <a:cubicBezTo>
                  <a:pt x="249982" y="107900"/>
                  <a:pt x="223689" y="136178"/>
                  <a:pt x="195163" y="150961"/>
                </a:cubicBezTo>
                <a:cubicBezTo>
                  <a:pt x="187325" y="155029"/>
                  <a:pt x="179338" y="158055"/>
                  <a:pt x="171748" y="160288"/>
                </a:cubicBezTo>
                <a:cubicBezTo>
                  <a:pt x="161727" y="174476"/>
                  <a:pt x="151309" y="181967"/>
                  <a:pt x="143024" y="185986"/>
                </a:cubicBezTo>
                <a:lnTo>
                  <a:pt x="143024" y="222250"/>
                </a:lnTo>
                <a:lnTo>
                  <a:pt x="174774" y="222250"/>
                </a:lnTo>
                <a:cubicBezTo>
                  <a:pt x="183555" y="222250"/>
                  <a:pt x="190649" y="229344"/>
                  <a:pt x="190649" y="238125"/>
                </a:cubicBezTo>
                <a:cubicBezTo>
                  <a:pt x="190649" y="246906"/>
                  <a:pt x="183555" y="254000"/>
                  <a:pt x="174774" y="254000"/>
                </a:cubicBezTo>
                <a:lnTo>
                  <a:pt x="79524" y="254000"/>
                </a:lnTo>
                <a:cubicBezTo>
                  <a:pt x="70743" y="254000"/>
                  <a:pt x="63649" y="246906"/>
                  <a:pt x="63649" y="238125"/>
                </a:cubicBezTo>
                <a:cubicBezTo>
                  <a:pt x="63649" y="229344"/>
                  <a:pt x="70743" y="222250"/>
                  <a:pt x="79524" y="222250"/>
                </a:cubicBezTo>
                <a:lnTo>
                  <a:pt x="111274" y="222250"/>
                </a:lnTo>
                <a:lnTo>
                  <a:pt x="111274" y="185986"/>
                </a:lnTo>
                <a:cubicBezTo>
                  <a:pt x="103336" y="182166"/>
                  <a:pt x="93464" y="175071"/>
                  <a:pt x="83840" y="162024"/>
                </a:cubicBezTo>
                <a:cubicBezTo>
                  <a:pt x="74712" y="159643"/>
                  <a:pt x="64790" y="156021"/>
                  <a:pt x="55116" y="150564"/>
                </a:cubicBezTo>
                <a:cubicBezTo>
                  <a:pt x="28277" y="135533"/>
                  <a:pt x="4068" y="107206"/>
                  <a:pt x="595" y="56356"/>
                </a:cubicBezTo>
                <a:cubicBezTo>
                  <a:pt x="-347" y="42416"/>
                  <a:pt x="11013" y="31700"/>
                  <a:pt x="23961" y="31700"/>
                </a:cubicBezTo>
                <a:lnTo>
                  <a:pt x="48568" y="31700"/>
                </a:lnTo>
                <a:cubicBezTo>
                  <a:pt x="48419" y="29121"/>
                  <a:pt x="48320" y="26541"/>
                  <a:pt x="48220" y="23862"/>
                </a:cubicBezTo>
                <a:cubicBezTo>
                  <a:pt x="47724" y="10716"/>
                  <a:pt x="58440" y="-50"/>
                  <a:pt x="71586" y="-50"/>
                </a:cubicBezTo>
                <a:close/>
                <a:moveTo>
                  <a:pt x="50354" y="55563"/>
                </a:moveTo>
                <a:lnTo>
                  <a:pt x="24358" y="55563"/>
                </a:lnTo>
                <a:cubicBezTo>
                  <a:pt x="27434" y="97582"/>
                  <a:pt x="46732" y="118616"/>
                  <a:pt x="66625" y="129778"/>
                </a:cubicBezTo>
                <a:cubicBezTo>
                  <a:pt x="59482" y="111274"/>
                  <a:pt x="53578" y="87114"/>
                  <a:pt x="50354" y="55563"/>
                </a:cubicBezTo>
                <a:close/>
                <a:moveTo>
                  <a:pt x="188516" y="127397"/>
                </a:moveTo>
                <a:cubicBezTo>
                  <a:pt x="208607" y="115590"/>
                  <a:pt x="226764" y="94605"/>
                  <a:pt x="229840" y="55563"/>
                </a:cubicBezTo>
                <a:lnTo>
                  <a:pt x="203895" y="55563"/>
                </a:lnTo>
                <a:cubicBezTo>
                  <a:pt x="200819" y="85775"/>
                  <a:pt x="195263" y="109240"/>
                  <a:pt x="188516" y="127397"/>
                </a:cubicBez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6" name="Text 2"/>
          <p:cNvSpPr/>
          <p:nvPr/>
        </p:nvSpPr>
        <p:spPr>
          <a:xfrm>
            <a:off x="7213600" y="2489200"/>
            <a:ext cx="483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Improved Accuracy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213600" y="2844800"/>
            <a:ext cx="4813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hybrid model significantly improves fraud detection accuracy by leveraging the strengths of multiple algorithms.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629400" y="3733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5342" y="2580"/>
                </a:moveTo>
                <a:cubicBezTo>
                  <a:pt x="122734" y="-843"/>
                  <a:pt x="131266" y="-843"/>
                  <a:pt x="138658" y="2580"/>
                </a:cubicBezTo>
                <a:lnTo>
                  <a:pt x="247104" y="52685"/>
                </a:lnTo>
                <a:cubicBezTo>
                  <a:pt x="251321" y="54620"/>
                  <a:pt x="254000" y="58837"/>
                  <a:pt x="254000" y="63500"/>
                </a:cubicBezTo>
                <a:cubicBezTo>
                  <a:pt x="254000" y="68163"/>
                  <a:pt x="251321" y="72380"/>
                  <a:pt x="247104" y="74315"/>
                </a:cubicBezTo>
                <a:lnTo>
                  <a:pt x="138658" y="124420"/>
                </a:lnTo>
                <a:cubicBezTo>
                  <a:pt x="131266" y="127843"/>
                  <a:pt x="122734" y="127843"/>
                  <a:pt x="115342" y="124420"/>
                </a:cubicBezTo>
                <a:lnTo>
                  <a:pt x="6896" y="74315"/>
                </a:lnTo>
                <a:cubicBezTo>
                  <a:pt x="2679" y="72330"/>
                  <a:pt x="0" y="68114"/>
                  <a:pt x="0" y="63500"/>
                </a:cubicBezTo>
                <a:cubicBezTo>
                  <a:pt x="0" y="58886"/>
                  <a:pt x="2679" y="54620"/>
                  <a:pt x="6896" y="52685"/>
                </a:cubicBezTo>
                <a:lnTo>
                  <a:pt x="115342" y="2580"/>
                </a:lnTo>
                <a:close/>
                <a:moveTo>
                  <a:pt x="23862" y="108347"/>
                </a:moveTo>
                <a:lnTo>
                  <a:pt x="105370" y="146000"/>
                </a:lnTo>
                <a:cubicBezTo>
                  <a:pt x="119112" y="152350"/>
                  <a:pt x="134938" y="152350"/>
                  <a:pt x="148679" y="146000"/>
                </a:cubicBezTo>
                <a:lnTo>
                  <a:pt x="230188" y="108347"/>
                </a:lnTo>
                <a:lnTo>
                  <a:pt x="247104" y="116185"/>
                </a:lnTo>
                <a:cubicBezTo>
                  <a:pt x="251321" y="118120"/>
                  <a:pt x="254000" y="122337"/>
                  <a:pt x="254000" y="127000"/>
                </a:cubicBezTo>
                <a:cubicBezTo>
                  <a:pt x="254000" y="131663"/>
                  <a:pt x="251321" y="135880"/>
                  <a:pt x="247104" y="137815"/>
                </a:cubicBezTo>
                <a:lnTo>
                  <a:pt x="138658" y="187920"/>
                </a:lnTo>
                <a:cubicBezTo>
                  <a:pt x="131266" y="191343"/>
                  <a:pt x="122734" y="191343"/>
                  <a:pt x="115342" y="187920"/>
                </a:cubicBezTo>
                <a:lnTo>
                  <a:pt x="6896" y="137815"/>
                </a:lnTo>
                <a:cubicBezTo>
                  <a:pt x="2679" y="135830"/>
                  <a:pt x="0" y="131614"/>
                  <a:pt x="0" y="127000"/>
                </a:cubicBezTo>
                <a:cubicBezTo>
                  <a:pt x="0" y="122386"/>
                  <a:pt x="2679" y="118120"/>
                  <a:pt x="6896" y="116185"/>
                </a:cubicBezTo>
                <a:lnTo>
                  <a:pt x="23812" y="108347"/>
                </a:lnTo>
                <a:close/>
                <a:moveTo>
                  <a:pt x="6896" y="179685"/>
                </a:moveTo>
                <a:lnTo>
                  <a:pt x="23812" y="171847"/>
                </a:lnTo>
                <a:lnTo>
                  <a:pt x="105321" y="209500"/>
                </a:lnTo>
                <a:cubicBezTo>
                  <a:pt x="119063" y="215850"/>
                  <a:pt x="134888" y="215850"/>
                  <a:pt x="148630" y="209500"/>
                </a:cubicBezTo>
                <a:lnTo>
                  <a:pt x="230138" y="171847"/>
                </a:lnTo>
                <a:lnTo>
                  <a:pt x="247055" y="179685"/>
                </a:lnTo>
                <a:cubicBezTo>
                  <a:pt x="251271" y="181620"/>
                  <a:pt x="253950" y="185837"/>
                  <a:pt x="253950" y="190500"/>
                </a:cubicBezTo>
                <a:cubicBezTo>
                  <a:pt x="253950" y="195163"/>
                  <a:pt x="251271" y="199380"/>
                  <a:pt x="247055" y="201315"/>
                </a:cubicBezTo>
                <a:lnTo>
                  <a:pt x="138609" y="251420"/>
                </a:lnTo>
                <a:cubicBezTo>
                  <a:pt x="131217" y="254843"/>
                  <a:pt x="122684" y="254843"/>
                  <a:pt x="115292" y="251420"/>
                </a:cubicBezTo>
                <a:lnTo>
                  <a:pt x="6896" y="201315"/>
                </a:lnTo>
                <a:cubicBezTo>
                  <a:pt x="2679" y="199330"/>
                  <a:pt x="0" y="195114"/>
                  <a:pt x="0" y="190500"/>
                </a:cubicBezTo>
                <a:cubicBezTo>
                  <a:pt x="0" y="185886"/>
                  <a:pt x="2679" y="181620"/>
                  <a:pt x="6896" y="179685"/>
                </a:cubicBez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9" name="Text 5"/>
          <p:cNvSpPr/>
          <p:nvPr/>
        </p:nvSpPr>
        <p:spPr>
          <a:xfrm>
            <a:off x="7213600" y="3606800"/>
            <a:ext cx="483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Robust Learning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213600" y="3962400"/>
            <a:ext cx="4813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Successfully combines 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highlight>
                  <a:srgbClr val="9AB3D4">
                    <a:alpha val="5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supervised 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and 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highlight>
                  <a:srgbClr val="9AB3D4">
                    <a:alpha val="5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unsupervised 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for a more robust solution.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6629400" y="4851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29282" y="0"/>
                  <a:pt x="131564" y="496"/>
                  <a:pt x="133648" y="1439"/>
                </a:cubicBezTo>
                <a:lnTo>
                  <a:pt x="227112" y="41077"/>
                </a:lnTo>
                <a:cubicBezTo>
                  <a:pt x="238026" y="45690"/>
                  <a:pt x="246162" y="56455"/>
                  <a:pt x="246112" y="69453"/>
                </a:cubicBezTo>
                <a:cubicBezTo>
                  <a:pt x="245864" y="118666"/>
                  <a:pt x="225623" y="208707"/>
                  <a:pt x="140146" y="249634"/>
                </a:cubicBezTo>
                <a:cubicBezTo>
                  <a:pt x="131862" y="253603"/>
                  <a:pt x="122238" y="253603"/>
                  <a:pt x="113953" y="249634"/>
                </a:cubicBezTo>
                <a:cubicBezTo>
                  <a:pt x="28426" y="208707"/>
                  <a:pt x="8235" y="118666"/>
                  <a:pt x="7987" y="69453"/>
                </a:cubicBezTo>
                <a:cubicBezTo>
                  <a:pt x="7937" y="56455"/>
                  <a:pt x="16073" y="45690"/>
                  <a:pt x="26987" y="41077"/>
                </a:cubicBezTo>
                <a:lnTo>
                  <a:pt x="120402" y="1439"/>
                </a:lnTo>
                <a:cubicBezTo>
                  <a:pt x="122486" y="496"/>
                  <a:pt x="124718" y="0"/>
                  <a:pt x="127000" y="0"/>
                </a:cubicBezTo>
                <a:close/>
                <a:moveTo>
                  <a:pt x="127000" y="33139"/>
                </a:moveTo>
                <a:lnTo>
                  <a:pt x="127000" y="220712"/>
                </a:lnTo>
                <a:cubicBezTo>
                  <a:pt x="195461" y="187573"/>
                  <a:pt x="213866" y="114151"/>
                  <a:pt x="214313" y="70197"/>
                </a:cubicBezTo>
                <a:lnTo>
                  <a:pt x="127000" y="33189"/>
                </a:lnTo>
                <a:lnTo>
                  <a:pt x="127000" y="33189"/>
                </a:ln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12" name="Text 8"/>
          <p:cNvSpPr/>
          <p:nvPr/>
        </p:nvSpPr>
        <p:spPr>
          <a:xfrm>
            <a:off x="7213600" y="4724400"/>
            <a:ext cx="483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Real-World Viability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213600" y="5080000"/>
            <a:ext cx="4813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Demonstrates strong potential for deployment in real-world financial systems to combat fraud effectively.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gradFill rotWithShape="0" flip="none">
          <a:gsLst>
            <a:gs pos="0">
              <a:srgbClr val="94B9FF"/>
            </a:gs>
            <a:gs pos="9000">
              <a:srgbClr val="94B9FF"/>
            </a:gs>
            <a:gs pos="34000">
              <a:srgbClr val="94B9FF">
                <a:alpha val="46000"/>
              </a:srgbClr>
            </a:gs>
            <a:gs pos="62000">
              <a:srgbClr val="94B9FF">
                <a:alpha val="0"/>
              </a:srgbClr>
            </a:gs>
            <a:gs pos="72000">
              <a:srgbClr val="94B9FF">
                <a:alpha val="0"/>
              </a:srgbClr>
            </a:gs>
            <a:gs pos="89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27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7405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3" name="Shape 1"/>
          <p:cNvSpPr/>
          <p:nvPr/>
        </p:nvSpPr>
        <p:spPr>
          <a:xfrm>
            <a:off x="962949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1098492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1234036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1369580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1505123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640667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>
            <a:off x="1776211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0" name="Shape 8"/>
          <p:cNvSpPr/>
          <p:nvPr/>
        </p:nvSpPr>
        <p:spPr>
          <a:xfrm>
            <a:off x="1911754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2047298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2182841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3" name="Shape 11"/>
          <p:cNvSpPr/>
          <p:nvPr/>
        </p:nvSpPr>
        <p:spPr>
          <a:xfrm>
            <a:off x="2318385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4" name="Shape 12"/>
          <p:cNvSpPr/>
          <p:nvPr/>
        </p:nvSpPr>
        <p:spPr>
          <a:xfrm>
            <a:off x="692650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5" name="Shape 13"/>
          <p:cNvSpPr/>
          <p:nvPr/>
        </p:nvSpPr>
        <p:spPr>
          <a:xfrm>
            <a:off x="828193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6" name="Shape 14"/>
          <p:cNvSpPr/>
          <p:nvPr/>
        </p:nvSpPr>
        <p:spPr>
          <a:xfrm>
            <a:off x="557106" y="2098040"/>
            <a:ext cx="0" cy="1844892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7" name="Shape 15"/>
          <p:cNvSpPr/>
          <p:nvPr/>
        </p:nvSpPr>
        <p:spPr>
          <a:xfrm>
            <a:off x="692650" y="2098040"/>
            <a:ext cx="0" cy="1737995"/>
          </a:xfrm>
          <a:prstGeom prst="line">
            <a:avLst/>
          </a:prstGeom>
          <a:noFill/>
          <a:ln w="53975">
            <a:gradFill rotWithShape="1" flip="none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</p:sp>
      <p:sp>
        <p:nvSpPr>
          <p:cNvPr id="18" name="Shape 16"/>
          <p:cNvSpPr/>
          <p:nvPr/>
        </p:nvSpPr>
        <p:spPr>
          <a:xfrm rot="13080000">
            <a:off x="10614025" y="-642620"/>
            <a:ext cx="2079625" cy="207962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5000">
                <a:srgbClr val="B3CBF9">
                  <a:alpha val="46000"/>
                </a:srgbClr>
              </a:gs>
              <a:gs pos="66000">
                <a:srgbClr val="94B9FF">
                  <a:alpha val="77000"/>
                </a:srgbClr>
              </a:gs>
              <a:gs pos="100000">
                <a:srgbClr val="94B9FF">
                  <a:alpha val="94000"/>
                </a:srgbClr>
              </a:gs>
            </a:gsLst>
            <a:lin ang="5400000" scaled="1"/>
          </a:gradFill>
          <a:ln/>
        </p:spPr>
      </p:sp>
      <p:sp>
        <p:nvSpPr>
          <p:cNvPr id="19" name="Text 17"/>
          <p:cNvSpPr/>
          <p:nvPr/>
        </p:nvSpPr>
        <p:spPr>
          <a:xfrm rot="13080000">
            <a:off x="10614025" y="-642620"/>
            <a:ext cx="2079625" cy="20796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939925" y="2018030"/>
            <a:ext cx="9644380" cy="19138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endParaRPr lang="en-US" sz="1600" dirty="0"/>
          </a:p>
          <a:p>
            <a:pPr algn="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4814570" y="3940175"/>
            <a:ext cx="6555740" cy="0"/>
          </a:xfrm>
          <a:prstGeom prst="line">
            <a:avLst/>
          </a:prstGeom>
          <a:noFill/>
          <a:ln w="38100">
            <a:solidFill>
              <a:srgbClr val="4874CB"/>
            </a:solidFill>
            <a:prstDash val="solid"/>
            <a:headEnd type="none"/>
            <a:tailEnd type="none"/>
          </a:ln>
        </p:spPr>
      </p:sp>
      <p:pic>
        <p:nvPicPr>
          <p:cNvPr id="22" name="Image 0" descr="https://kimi-img.moonshot.cn/pub/slides/slides_tmpl/image/25-08-27-19:57:29-d2nf5a98bjvh7rlivrq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0760" y="4203065"/>
            <a:ext cx="303530" cy="142875"/>
          </a:xfrm>
          <a:prstGeom prst="rect">
            <a:avLst/>
          </a:prstGeom>
        </p:spPr>
      </p:pic>
      <p:pic>
        <p:nvPicPr>
          <p:cNvPr id="23" name="Image 1" descr="https://kimi-img.moonshot.cn/pub/slides/slides_tmpl/image/25-08-27-19:57:29-d2nf5a98bjvh7rlivrq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" y="2628265"/>
            <a:ext cx="4368800" cy="3149600"/>
          </a:xfrm>
          <a:prstGeom prst="rect">
            <a:avLst/>
          </a:prstGeom>
        </p:spPr>
      </p:pic>
      <p:pic>
        <p:nvPicPr>
          <p:cNvPr id="24" name="Image 2" descr="https://kimi-img.moonshot.cn/pub/slides/slides_tmpl/image/25-08-27-19:57:29-d2nf5a98bjvh7rlivr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" y="3435985"/>
            <a:ext cx="4284345" cy="170751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gradFill rotWithShape="0" flip="none">
          <a:gsLst>
            <a:gs pos="0">
              <a:srgbClr val="94B9FF">
                <a:alpha val="74000"/>
              </a:srgbClr>
            </a:gs>
            <a:gs pos="3000">
              <a:srgbClr val="94B9FF">
                <a:alpha val="74000"/>
              </a:srgbClr>
            </a:gs>
            <a:gs pos="40000">
              <a:srgbClr val="94B9FF">
                <a:alpha val="35000"/>
              </a:srgbClr>
            </a:gs>
            <a:gs pos="63000">
              <a:srgbClr val="94B9FF">
                <a:alpha val="44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27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>    </p:cNvPr>
          <p:cNvPicPr>
            <a:picLocks noChangeAspect="1"/>
          </p:cNvPicPr>
          <p:nvPr/>
        </p:nvPicPr>
        <p:blipFill>
          <a:blip r:embed="rId1"/>
          <a:srcRect l="20060" r="0" t="9520" b="9520"/>
          <a:stretch/>
        </p:blipFill>
        <p:spPr>
          <a:xfrm>
            <a:off x="-831215" y="0"/>
            <a:ext cx="6771640" cy="68573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654675" y="1541780"/>
            <a:ext cx="4559935" cy="633730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sx="100000" sy="100000" kx="0" ky="0" algn="bl" rotWithShape="0" blurRad="203200" dist="63500" dir="2700000">
              <a:srgbClr val="6389d3">
                <a:alpha val="58039"/>
              </a:srgbClr>
            </a:outerShdw>
          </a:effectLst>
        </p:spPr>
      </p:sp>
      <p:sp>
        <p:nvSpPr>
          <p:cNvPr id="4" name="Text 1"/>
          <p:cNvSpPr/>
          <p:nvPr/>
        </p:nvSpPr>
        <p:spPr>
          <a:xfrm>
            <a:off x="5654675" y="1541780"/>
            <a:ext cx="4559935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759450" y="1630680"/>
            <a:ext cx="469265" cy="46926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</p:spPr>
      </p:sp>
      <p:sp>
        <p:nvSpPr>
          <p:cNvPr id="6" name="Text 3"/>
          <p:cNvSpPr/>
          <p:nvPr/>
        </p:nvSpPr>
        <p:spPr>
          <a:xfrm>
            <a:off x="5759450" y="1630680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779135" y="166878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835015" y="2752090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654675" y="2694305"/>
            <a:ext cx="4559935" cy="633730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sx="100000" sy="100000" kx="0" ky="0" algn="bl" rotWithShape="0" blurRad="203200" dist="63500" dir="2700000">
              <a:srgbClr val="6389d3">
                <a:alpha val="58039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654675" y="2694305"/>
            <a:ext cx="4559935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759450" y="2783205"/>
            <a:ext cx="469265" cy="46926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</p:spPr>
      </p:sp>
      <p:sp>
        <p:nvSpPr>
          <p:cNvPr id="12" name="Text 9"/>
          <p:cNvSpPr/>
          <p:nvPr/>
        </p:nvSpPr>
        <p:spPr>
          <a:xfrm>
            <a:off x="5759450" y="278320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758180" y="281432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654675" y="3887470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654675" y="3829685"/>
            <a:ext cx="4559300" cy="633730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sx="100000" sy="100000" kx="0" ky="0" algn="bl" rotWithShape="0" blurRad="203200" dist="63500" dir="2700000">
              <a:srgbClr val="6389d3">
                <a:alpha val="58039"/>
              </a:srgbClr>
            </a:outerShdw>
          </a:effectLst>
        </p:spPr>
      </p:sp>
      <p:sp>
        <p:nvSpPr>
          <p:cNvPr id="16" name="Text 13"/>
          <p:cNvSpPr/>
          <p:nvPr/>
        </p:nvSpPr>
        <p:spPr>
          <a:xfrm>
            <a:off x="5654675" y="3829685"/>
            <a:ext cx="4559300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759450" y="3918585"/>
            <a:ext cx="469265" cy="46926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</p:spPr>
      </p:sp>
      <p:sp>
        <p:nvSpPr>
          <p:cNvPr id="18" name="Text 15"/>
          <p:cNvSpPr/>
          <p:nvPr/>
        </p:nvSpPr>
        <p:spPr>
          <a:xfrm>
            <a:off x="5759450" y="391858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758180" y="394970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654675" y="4979035"/>
            <a:ext cx="4559935" cy="633730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sx="100000" sy="100000" kx="0" ky="0" algn="bl" rotWithShape="0" blurRad="203200" dist="63500" dir="2700000">
              <a:srgbClr val="6389d3">
                <a:alpha val="58039"/>
              </a:srgbClr>
            </a:outerShdw>
          </a:effectLst>
        </p:spPr>
      </p:sp>
      <p:sp>
        <p:nvSpPr>
          <p:cNvPr id="21" name="Text 18"/>
          <p:cNvSpPr/>
          <p:nvPr/>
        </p:nvSpPr>
        <p:spPr>
          <a:xfrm>
            <a:off x="5654675" y="4979035"/>
            <a:ext cx="4559935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759450" y="5067935"/>
            <a:ext cx="469265" cy="46926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</p:spPr>
      </p:sp>
      <p:sp>
        <p:nvSpPr>
          <p:cNvPr id="23" name="Text 20"/>
          <p:cNvSpPr/>
          <p:nvPr/>
        </p:nvSpPr>
        <p:spPr>
          <a:xfrm>
            <a:off x="5759450" y="506793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5779135" y="510603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560705" y="2338705"/>
            <a:ext cx="2174240" cy="975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endParaRPr lang="en-US" sz="1600" dirty="0"/>
          </a:p>
        </p:txBody>
      </p:sp>
      <p:pic>
        <p:nvPicPr>
          <p:cNvPr id="26" name="Image 1" descr="https://kimi-img.moonshot.cn/pub/slides/slides_tmpl/image/25-08-27-19:57:29-d2nf5a98bjvh7rlivrsg.png">    </p:cNvPr>
          <p:cNvPicPr>
            <a:picLocks noChangeAspect="1"/>
          </p:cNvPicPr>
          <p:nvPr/>
        </p:nvPicPr>
        <p:blipFill>
          <a:blip r:embed="rId2">
            <a:alphaModFix amt="37000"/>
          </a:blip>
          <a:srcRect l="0" r="67587" t="65733" b="5067"/>
          <a:stretch/>
        </p:blipFill>
        <p:spPr>
          <a:xfrm>
            <a:off x="826770" y="1979295"/>
            <a:ext cx="589280" cy="556895"/>
          </a:xfrm>
          <a:prstGeom prst="rect">
            <a:avLst/>
          </a:prstGeom>
        </p:spPr>
      </p:pic>
      <p:sp>
        <p:nvSpPr>
          <p:cNvPr id="27" name="Shape 23"/>
          <p:cNvSpPr/>
          <p:nvPr/>
        </p:nvSpPr>
        <p:spPr>
          <a:xfrm rot="13620000">
            <a:off x="1042670" y="1784350"/>
            <a:ext cx="3380740" cy="3393440"/>
          </a:xfrm>
          <a:prstGeom prst="ellipse">
            <a:avLst/>
          </a:prstGeom>
          <a:gradFill rotWithShape="1" flip="none">
            <a:gsLst>
              <a:gs pos="0">
                <a:srgbClr val="6389D3">
                  <a:alpha val="70000"/>
                </a:srgbClr>
              </a:gs>
              <a:gs pos="36000">
                <a:srgbClr val="6389D3">
                  <a:alpha val="65000"/>
                </a:srgbClr>
              </a:gs>
              <a:gs pos="70000">
                <a:srgbClr val="6389D3">
                  <a:alpha val="55000"/>
                </a:srgbClr>
              </a:gs>
              <a:gs pos="91000">
                <a:srgbClr val="6389D3">
                  <a:alpha val="40000"/>
                </a:srgbClr>
              </a:gs>
              <a:gs pos="100000">
                <a:srgbClr val="6389D3">
                  <a:alpha val="40000"/>
                </a:srgbClr>
              </a:gs>
            </a:gsLst>
            <a:lin ang="5400000" scaled="1"/>
          </a:gradFill>
          <a:ln/>
        </p:spPr>
      </p:sp>
      <p:sp>
        <p:nvSpPr>
          <p:cNvPr id="28" name="Text 24"/>
          <p:cNvSpPr/>
          <p:nvPr/>
        </p:nvSpPr>
        <p:spPr>
          <a:xfrm rot="13620000">
            <a:off x="1042670" y="1784350"/>
            <a:ext cx="3380740" cy="33934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 rot="13620000">
            <a:off x="758190" y="1519555"/>
            <a:ext cx="3947160" cy="396240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B5C7EA"/>
            </a:solidFill>
            <a:prstDash val="dash"/>
          </a:ln>
        </p:spPr>
      </p:sp>
      <p:sp>
        <p:nvSpPr>
          <p:cNvPr id="30" name="Text 26"/>
          <p:cNvSpPr/>
          <p:nvPr/>
        </p:nvSpPr>
        <p:spPr>
          <a:xfrm rot="13620000">
            <a:off x="758190" y="1519555"/>
            <a:ext cx="3947160" cy="3962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 rot="14760000">
            <a:off x="4311015" y="2363470"/>
            <a:ext cx="153670" cy="153670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2000">
                <a:srgbClr val="B3CBF9"/>
              </a:gs>
              <a:gs pos="45000">
                <a:srgbClr val="94B9FF"/>
              </a:gs>
              <a:gs pos="66000">
                <a:srgbClr val="94B9FF"/>
              </a:gs>
              <a:gs pos="100000">
                <a:srgbClr val="94B9FF"/>
              </a:gs>
            </a:gsLst>
            <a:lin ang="5400000" scaled="1"/>
          </a:gradFill>
          <a:ln/>
        </p:spPr>
      </p:sp>
      <p:sp>
        <p:nvSpPr>
          <p:cNvPr id="32" name="Text 28"/>
          <p:cNvSpPr/>
          <p:nvPr/>
        </p:nvSpPr>
        <p:spPr>
          <a:xfrm rot="14760000">
            <a:off x="4311015" y="2363470"/>
            <a:ext cx="153670" cy="153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29"/>
          <p:cNvSpPr/>
          <p:nvPr/>
        </p:nvSpPr>
        <p:spPr>
          <a:xfrm rot="14760000">
            <a:off x="1132205" y="4723130"/>
            <a:ext cx="180340" cy="180340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2000">
                <a:srgbClr val="B3CBF9"/>
              </a:gs>
              <a:gs pos="45000">
                <a:srgbClr val="94B9FF"/>
              </a:gs>
              <a:gs pos="66000">
                <a:srgbClr val="94B9FF"/>
              </a:gs>
              <a:gs pos="100000">
                <a:srgbClr val="94B9FF"/>
              </a:gs>
            </a:gsLst>
            <a:lin ang="5400000" scaled="1"/>
          </a:gradFill>
          <a:ln/>
        </p:spPr>
      </p:sp>
      <p:sp>
        <p:nvSpPr>
          <p:cNvPr id="34" name="Text 30"/>
          <p:cNvSpPr/>
          <p:nvPr/>
        </p:nvSpPr>
        <p:spPr>
          <a:xfrm rot="14760000">
            <a:off x="1132205" y="4723130"/>
            <a:ext cx="180340" cy="1803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5" name="Image 2" descr="https://kimi-img.moonshot.cn/pub/slides/slides_tmpl/image/25-08-27-19:57:29-d2nf5a98bjvh7rlivrt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15565" y="1830705"/>
            <a:ext cx="724535" cy="3273425"/>
          </a:xfrm>
          <a:prstGeom prst="rect">
            <a:avLst/>
          </a:prstGeom>
        </p:spPr>
      </p:pic>
      <p:sp>
        <p:nvSpPr>
          <p:cNvPr id="36" name="Text 31"/>
          <p:cNvSpPr/>
          <p:nvPr/>
        </p:nvSpPr>
        <p:spPr>
          <a:xfrm>
            <a:off x="6228715" y="1681480"/>
            <a:ext cx="40925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37" name="Text 32"/>
          <p:cNvSpPr/>
          <p:nvPr/>
        </p:nvSpPr>
        <p:spPr>
          <a:xfrm>
            <a:off x="6228715" y="2834005"/>
            <a:ext cx="4092575" cy="480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Architecture</a:t>
            </a:r>
            <a:endParaRPr lang="en-US" sz="1600" dirty="0"/>
          </a:p>
        </p:txBody>
      </p:sp>
      <p:sp>
        <p:nvSpPr>
          <p:cNvPr id="38" name="Text 33"/>
          <p:cNvSpPr/>
          <p:nvPr/>
        </p:nvSpPr>
        <p:spPr>
          <a:xfrm>
            <a:off x="6228715" y="3955415"/>
            <a:ext cx="3766185" cy="4591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Features &amp; Stack</a:t>
            </a:r>
            <a:endParaRPr lang="en-US" sz="1600" dirty="0"/>
          </a:p>
        </p:txBody>
      </p:sp>
      <p:sp>
        <p:nvSpPr>
          <p:cNvPr id="39" name="Text 34"/>
          <p:cNvSpPr/>
          <p:nvPr/>
        </p:nvSpPr>
        <p:spPr>
          <a:xfrm>
            <a:off x="6228715" y="5118735"/>
            <a:ext cx="40925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 rotWithShape="0" flip="none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>    </p:cNvPr>
          <p:cNvPicPr>
            <a:picLocks noChangeAspect="1"/>
          </p:cNvPicPr>
          <p:nvPr/>
        </p:nvPicPr>
        <p:blipFill>
          <a:blip r:embed="rId1"/>
          <a:srcRect l="20060" r="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  <a:effectLst>
            <a:outerShdw sx="100000" sy="100000" kx="0" ky="0" algn="bl" rotWithShape="0" blurRad="304800" dist="184847" dir="2700000">
              <a:srgbClr val="2e54a1">
                <a:alpha val="23922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pic>
        <p:nvPicPr>
          <p:cNvPr id="10" name="Image 2" descr="https://kimi-img.moonshot.cn/pub/slides/slides_tmpl/image/25-08-27-19:57:29-d2nf5a98bjvh7rlivr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</p:sp>
      <p:sp>
        <p:nvSpPr>
          <p:cNvPr id="12" name="Text 7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</p:sp>
      <p:sp>
        <p:nvSpPr>
          <p:cNvPr id="14" name="Text 9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34258" y="1955800"/>
            <a:ext cx="692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Overview of Fraud Detection Pipeline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575991" y="32004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0" y="57150"/>
                </a:moveTo>
                <a:cubicBezTo>
                  <a:pt x="0" y="25628"/>
                  <a:pt x="25628" y="0"/>
                  <a:pt x="57150" y="0"/>
                </a:cubicBezTo>
                <a:lnTo>
                  <a:pt x="190649" y="0"/>
                </a:lnTo>
                <a:cubicBezTo>
                  <a:pt x="205829" y="0"/>
                  <a:pt x="220385" y="5983"/>
                  <a:pt x="231100" y="16699"/>
                </a:cubicBezTo>
                <a:lnTo>
                  <a:pt x="326201" y="111889"/>
                </a:lnTo>
                <a:cubicBezTo>
                  <a:pt x="336917" y="122605"/>
                  <a:pt x="342900" y="137160"/>
                  <a:pt x="342900" y="152340"/>
                </a:cubicBezTo>
                <a:lnTo>
                  <a:pt x="342900" y="400050"/>
                </a:lnTo>
                <a:cubicBezTo>
                  <a:pt x="342900" y="431572"/>
                  <a:pt x="317272" y="457200"/>
                  <a:pt x="28575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57150"/>
                </a:lnTo>
                <a:close/>
                <a:moveTo>
                  <a:pt x="185738" y="52239"/>
                </a:moveTo>
                <a:lnTo>
                  <a:pt x="185738" y="135731"/>
                </a:lnTo>
                <a:cubicBezTo>
                  <a:pt x="185738" y="147608"/>
                  <a:pt x="195292" y="157163"/>
                  <a:pt x="207169" y="157163"/>
                </a:cubicBezTo>
                <a:lnTo>
                  <a:pt x="290661" y="157163"/>
                </a:lnTo>
                <a:lnTo>
                  <a:pt x="185738" y="52239"/>
                </a:lnTo>
                <a:close/>
                <a:moveTo>
                  <a:pt x="57150" y="78581"/>
                </a:moveTo>
                <a:cubicBezTo>
                  <a:pt x="57150" y="90458"/>
                  <a:pt x="66705" y="100013"/>
                  <a:pt x="78581" y="100013"/>
                </a:cubicBezTo>
                <a:lnTo>
                  <a:pt x="121444" y="100013"/>
                </a:lnTo>
                <a:cubicBezTo>
                  <a:pt x="133320" y="100013"/>
                  <a:pt x="142875" y="90458"/>
                  <a:pt x="142875" y="78581"/>
                </a:cubicBezTo>
                <a:cubicBezTo>
                  <a:pt x="142875" y="66705"/>
                  <a:pt x="133320" y="57150"/>
                  <a:pt x="121444" y="57150"/>
                </a:cubicBezTo>
                <a:lnTo>
                  <a:pt x="78581" y="57150"/>
                </a:lnTo>
                <a:cubicBezTo>
                  <a:pt x="66705" y="57150"/>
                  <a:pt x="57150" y="66705"/>
                  <a:pt x="57150" y="78581"/>
                </a:cubicBezTo>
                <a:close/>
                <a:moveTo>
                  <a:pt x="57150" y="164306"/>
                </a:moveTo>
                <a:cubicBezTo>
                  <a:pt x="57150" y="176183"/>
                  <a:pt x="66705" y="185738"/>
                  <a:pt x="78581" y="185738"/>
                </a:cubicBezTo>
                <a:lnTo>
                  <a:pt x="121444" y="185738"/>
                </a:lnTo>
                <a:cubicBezTo>
                  <a:pt x="133320" y="185738"/>
                  <a:pt x="142875" y="176183"/>
                  <a:pt x="142875" y="164306"/>
                </a:cubicBezTo>
                <a:cubicBezTo>
                  <a:pt x="142875" y="152430"/>
                  <a:pt x="133320" y="142875"/>
                  <a:pt x="121444" y="142875"/>
                </a:cubicBezTo>
                <a:lnTo>
                  <a:pt x="78581" y="142875"/>
                </a:lnTo>
                <a:cubicBezTo>
                  <a:pt x="66705" y="142875"/>
                  <a:pt x="57150" y="152430"/>
                  <a:pt x="57150" y="164306"/>
                </a:cubicBezTo>
                <a:close/>
                <a:moveTo>
                  <a:pt x="157163" y="232172"/>
                </a:moveTo>
                <a:lnTo>
                  <a:pt x="157163" y="235744"/>
                </a:lnTo>
                <a:cubicBezTo>
                  <a:pt x="131445" y="236012"/>
                  <a:pt x="110728" y="256907"/>
                  <a:pt x="110728" y="282625"/>
                </a:cubicBezTo>
                <a:cubicBezTo>
                  <a:pt x="110728" y="305574"/>
                  <a:pt x="127248" y="325130"/>
                  <a:pt x="149929" y="328880"/>
                </a:cubicBezTo>
                <a:lnTo>
                  <a:pt x="187166" y="335131"/>
                </a:lnTo>
                <a:cubicBezTo>
                  <a:pt x="192524" y="336024"/>
                  <a:pt x="196453" y="340668"/>
                  <a:pt x="196453" y="346115"/>
                </a:cubicBezTo>
                <a:cubicBezTo>
                  <a:pt x="196453" y="352276"/>
                  <a:pt x="191453" y="357277"/>
                  <a:pt x="185291" y="357277"/>
                </a:cubicBezTo>
                <a:lnTo>
                  <a:pt x="135731" y="357188"/>
                </a:lnTo>
                <a:cubicBezTo>
                  <a:pt x="125909" y="357188"/>
                  <a:pt x="117872" y="365224"/>
                  <a:pt x="117872" y="375047"/>
                </a:cubicBezTo>
                <a:cubicBezTo>
                  <a:pt x="117872" y="384870"/>
                  <a:pt x="125909" y="392906"/>
                  <a:pt x="135731" y="392906"/>
                </a:cubicBezTo>
                <a:lnTo>
                  <a:pt x="157163" y="392906"/>
                </a:lnTo>
                <a:lnTo>
                  <a:pt x="157163" y="396478"/>
                </a:lnTo>
                <a:cubicBezTo>
                  <a:pt x="157163" y="406301"/>
                  <a:pt x="165199" y="414338"/>
                  <a:pt x="175022" y="414338"/>
                </a:cubicBezTo>
                <a:cubicBezTo>
                  <a:pt x="184845" y="414338"/>
                  <a:pt x="192881" y="406301"/>
                  <a:pt x="192881" y="396478"/>
                </a:cubicBezTo>
                <a:lnTo>
                  <a:pt x="192881" y="392281"/>
                </a:lnTo>
                <a:cubicBezTo>
                  <a:pt x="215205" y="388620"/>
                  <a:pt x="232172" y="369332"/>
                  <a:pt x="232172" y="346025"/>
                </a:cubicBezTo>
                <a:cubicBezTo>
                  <a:pt x="232172" y="323076"/>
                  <a:pt x="215652" y="303520"/>
                  <a:pt x="192971" y="299770"/>
                </a:cubicBezTo>
                <a:lnTo>
                  <a:pt x="155734" y="293519"/>
                </a:lnTo>
                <a:cubicBezTo>
                  <a:pt x="150376" y="292626"/>
                  <a:pt x="146447" y="287982"/>
                  <a:pt x="146447" y="282535"/>
                </a:cubicBezTo>
                <a:cubicBezTo>
                  <a:pt x="146447" y="276374"/>
                  <a:pt x="151447" y="271373"/>
                  <a:pt x="157609" y="271373"/>
                </a:cubicBezTo>
                <a:lnTo>
                  <a:pt x="200025" y="271373"/>
                </a:lnTo>
                <a:cubicBezTo>
                  <a:pt x="209848" y="271373"/>
                  <a:pt x="217884" y="263336"/>
                  <a:pt x="217884" y="253514"/>
                </a:cubicBezTo>
                <a:cubicBezTo>
                  <a:pt x="217884" y="243691"/>
                  <a:pt x="209848" y="235654"/>
                  <a:pt x="200025" y="235654"/>
                </a:cubicBezTo>
                <a:lnTo>
                  <a:pt x="192881" y="235654"/>
                </a:lnTo>
                <a:lnTo>
                  <a:pt x="192881" y="232083"/>
                </a:lnTo>
                <a:cubicBezTo>
                  <a:pt x="192881" y="222260"/>
                  <a:pt x="184845" y="214223"/>
                  <a:pt x="175022" y="214223"/>
                </a:cubicBezTo>
                <a:cubicBezTo>
                  <a:pt x="165199" y="214223"/>
                  <a:pt x="157162" y="222260"/>
                  <a:pt x="157162" y="232083"/>
                </a:cubicBez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5" name="Text 2"/>
          <p:cNvSpPr/>
          <p:nvPr/>
        </p:nvSpPr>
        <p:spPr>
          <a:xfrm>
            <a:off x="731242" y="4038600"/>
            <a:ext cx="203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Transaction Input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15950" y="4394200"/>
            <a:ext cx="2260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Raw data enters the system.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936081" y="3886200"/>
            <a:ext cx="520700" cy="50800"/>
          </a:xfrm>
          <a:custGeom>
            <a:avLst/>
            <a:gdLst/>
            <a:ahLst/>
            <a:cxnLst/>
            <a:rect l="l" t="t" r="r" b="b"/>
            <a:pathLst>
              <a:path w="520700" h="50800">
                <a:moveTo>
                  <a:pt x="0" y="0"/>
                </a:moveTo>
                <a:lnTo>
                  <a:pt x="520700" y="0"/>
                </a:lnTo>
                <a:lnTo>
                  <a:pt x="5207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9AB3D4">
              <a:alpha val="50196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4360664" y="32004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9" name="Text 6"/>
          <p:cNvSpPr/>
          <p:nvPr/>
        </p:nvSpPr>
        <p:spPr>
          <a:xfrm>
            <a:off x="3585567" y="4038600"/>
            <a:ext cx="2120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 Extraction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514923" y="4394200"/>
            <a:ext cx="2260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Relevant features are engineered.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835055" y="3886200"/>
            <a:ext cx="520700" cy="50800"/>
          </a:xfrm>
          <a:custGeom>
            <a:avLst/>
            <a:gdLst/>
            <a:ahLst/>
            <a:cxnLst/>
            <a:rect l="l" t="t" r="r" b="b"/>
            <a:pathLst>
              <a:path w="520700" h="50800">
                <a:moveTo>
                  <a:pt x="0" y="0"/>
                </a:moveTo>
                <a:lnTo>
                  <a:pt x="520700" y="0"/>
                </a:lnTo>
                <a:lnTo>
                  <a:pt x="5207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9AB3D4">
              <a:alpha val="50196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7316788" y="3200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13" name="Text 10"/>
          <p:cNvSpPr/>
          <p:nvPr/>
        </p:nvSpPr>
        <p:spPr>
          <a:xfrm>
            <a:off x="6764139" y="4038600"/>
            <a:ext cx="1562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Hybrid Model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413897" y="4394200"/>
            <a:ext cx="2260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is processed by the model.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734028" y="3886200"/>
            <a:ext cx="520700" cy="50800"/>
          </a:xfrm>
          <a:custGeom>
            <a:avLst/>
            <a:gdLst/>
            <a:ahLst/>
            <a:cxnLst/>
            <a:rect l="l" t="t" r="r" b="b"/>
            <a:pathLst>
              <a:path w="520700" h="50800">
                <a:moveTo>
                  <a:pt x="0" y="0"/>
                </a:moveTo>
                <a:lnTo>
                  <a:pt x="520700" y="0"/>
                </a:lnTo>
                <a:lnTo>
                  <a:pt x="5207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9AB3D4">
              <a:alpha val="50196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10244336" y="32004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8575" y="0"/>
                </a:moveTo>
                <a:cubicBezTo>
                  <a:pt x="44381" y="0"/>
                  <a:pt x="57150" y="12769"/>
                  <a:pt x="57150" y="28575"/>
                </a:cubicBezTo>
                <a:lnTo>
                  <a:pt x="57150" y="42863"/>
                </a:lnTo>
                <a:lnTo>
                  <a:pt x="118765" y="27503"/>
                </a:lnTo>
                <a:cubicBezTo>
                  <a:pt x="152787" y="19020"/>
                  <a:pt x="188684" y="22949"/>
                  <a:pt x="220117" y="38666"/>
                </a:cubicBezTo>
                <a:cubicBezTo>
                  <a:pt x="261461" y="59382"/>
                  <a:pt x="310128" y="59382"/>
                  <a:pt x="351473" y="38666"/>
                </a:cubicBezTo>
                <a:lnTo>
                  <a:pt x="360045" y="34379"/>
                </a:lnTo>
                <a:cubicBezTo>
                  <a:pt x="378440" y="25092"/>
                  <a:pt x="400050" y="38487"/>
                  <a:pt x="400050" y="59025"/>
                </a:cubicBezTo>
                <a:lnTo>
                  <a:pt x="400050" y="308789"/>
                </a:lnTo>
                <a:cubicBezTo>
                  <a:pt x="400050" y="320665"/>
                  <a:pt x="392638" y="331381"/>
                  <a:pt x="381476" y="335578"/>
                </a:cubicBezTo>
                <a:lnTo>
                  <a:pt x="350490" y="347186"/>
                </a:lnTo>
                <a:cubicBezTo>
                  <a:pt x="309235" y="362635"/>
                  <a:pt x="263336" y="360224"/>
                  <a:pt x="223957" y="340578"/>
                </a:cubicBezTo>
                <a:cubicBezTo>
                  <a:pt x="190113" y="323612"/>
                  <a:pt x="151269" y="319415"/>
                  <a:pt x="114568" y="328613"/>
                </a:cubicBezTo>
                <a:lnTo>
                  <a:pt x="57150" y="342900"/>
                </a:lnTo>
                <a:lnTo>
                  <a:pt x="57150" y="428625"/>
                </a:lnTo>
                <a:cubicBezTo>
                  <a:pt x="57150" y="444431"/>
                  <a:pt x="44381" y="457200"/>
                  <a:pt x="28575" y="457200"/>
                </a:cubicBezTo>
                <a:cubicBezTo>
                  <a:pt x="12769" y="457200"/>
                  <a:pt x="0" y="444431"/>
                  <a:pt x="0" y="428625"/>
                </a:cubicBezTo>
                <a:lnTo>
                  <a:pt x="0" y="28575"/>
                </a:lnTo>
                <a:cubicBezTo>
                  <a:pt x="0" y="12769"/>
                  <a:pt x="12769" y="0"/>
                  <a:pt x="28575" y="0"/>
                </a:cubicBezTo>
                <a:close/>
                <a:moveTo>
                  <a:pt x="57150" y="167074"/>
                </a:moveTo>
                <a:lnTo>
                  <a:pt x="114300" y="154662"/>
                </a:lnTo>
                <a:lnTo>
                  <a:pt x="114300" y="213152"/>
                </a:lnTo>
                <a:lnTo>
                  <a:pt x="57150" y="225564"/>
                </a:lnTo>
                <a:lnTo>
                  <a:pt x="57150" y="284053"/>
                </a:lnTo>
                <a:lnTo>
                  <a:pt x="100727" y="273159"/>
                </a:lnTo>
                <a:cubicBezTo>
                  <a:pt x="105281" y="271998"/>
                  <a:pt x="109746" y="271016"/>
                  <a:pt x="114300" y="270212"/>
                </a:cubicBezTo>
                <a:lnTo>
                  <a:pt x="114300" y="213152"/>
                </a:lnTo>
                <a:lnTo>
                  <a:pt x="149036" y="205651"/>
                </a:lnTo>
                <a:cubicBezTo>
                  <a:pt x="156448" y="204043"/>
                  <a:pt x="163949" y="203418"/>
                  <a:pt x="171450" y="203775"/>
                </a:cubicBezTo>
                <a:lnTo>
                  <a:pt x="171450" y="146625"/>
                </a:lnTo>
                <a:cubicBezTo>
                  <a:pt x="183594" y="146983"/>
                  <a:pt x="195739" y="148947"/>
                  <a:pt x="207526" y="152340"/>
                </a:cubicBezTo>
                <a:lnTo>
                  <a:pt x="228600" y="158502"/>
                </a:lnTo>
                <a:lnTo>
                  <a:pt x="228600" y="218063"/>
                </a:lnTo>
                <a:lnTo>
                  <a:pt x="191363" y="207079"/>
                </a:lnTo>
                <a:cubicBezTo>
                  <a:pt x="184845" y="205204"/>
                  <a:pt x="178147" y="204043"/>
                  <a:pt x="171450" y="203686"/>
                </a:cubicBezTo>
                <a:lnTo>
                  <a:pt x="171450" y="267444"/>
                </a:lnTo>
                <a:cubicBezTo>
                  <a:pt x="190917" y="269141"/>
                  <a:pt x="210116" y="273427"/>
                  <a:pt x="228600" y="280303"/>
                </a:cubicBezTo>
                <a:lnTo>
                  <a:pt x="228600" y="217974"/>
                </a:lnTo>
                <a:lnTo>
                  <a:pt x="248870" y="223957"/>
                </a:lnTo>
                <a:cubicBezTo>
                  <a:pt x="260925" y="227528"/>
                  <a:pt x="273248" y="229672"/>
                  <a:pt x="285750" y="230565"/>
                </a:cubicBezTo>
                <a:lnTo>
                  <a:pt x="285750" y="173236"/>
                </a:lnTo>
                <a:cubicBezTo>
                  <a:pt x="278785" y="172522"/>
                  <a:pt x="271820" y="171182"/>
                  <a:pt x="265033" y="169218"/>
                </a:cubicBezTo>
                <a:lnTo>
                  <a:pt x="228600" y="158502"/>
                </a:lnTo>
                <a:lnTo>
                  <a:pt x="228600" y="103138"/>
                </a:lnTo>
                <a:cubicBezTo>
                  <a:pt x="216991" y="99745"/>
                  <a:pt x="205561" y="95280"/>
                  <a:pt x="194489" y="89743"/>
                </a:cubicBezTo>
                <a:cubicBezTo>
                  <a:pt x="187166" y="86082"/>
                  <a:pt x="179397" y="83493"/>
                  <a:pt x="171450" y="81885"/>
                </a:cubicBezTo>
                <a:lnTo>
                  <a:pt x="171450" y="146536"/>
                </a:lnTo>
                <a:cubicBezTo>
                  <a:pt x="159841" y="146179"/>
                  <a:pt x="148233" y="147251"/>
                  <a:pt x="136892" y="149751"/>
                </a:cubicBezTo>
                <a:lnTo>
                  <a:pt x="114300" y="154662"/>
                </a:lnTo>
                <a:lnTo>
                  <a:pt x="114300" y="87511"/>
                </a:lnTo>
                <a:lnTo>
                  <a:pt x="57150" y="101798"/>
                </a:lnTo>
                <a:lnTo>
                  <a:pt x="57150" y="167074"/>
                </a:lnTo>
                <a:close/>
                <a:moveTo>
                  <a:pt x="285750" y="299770"/>
                </a:moveTo>
                <a:cubicBezTo>
                  <a:pt x="300752" y="301109"/>
                  <a:pt x="316022" y="299145"/>
                  <a:pt x="330398" y="293697"/>
                </a:cubicBezTo>
                <a:lnTo>
                  <a:pt x="342900" y="289054"/>
                </a:lnTo>
                <a:lnTo>
                  <a:pt x="342900" y="225028"/>
                </a:lnTo>
                <a:lnTo>
                  <a:pt x="335846" y="226635"/>
                </a:lnTo>
                <a:cubicBezTo>
                  <a:pt x="319415" y="230475"/>
                  <a:pt x="302538" y="231725"/>
                  <a:pt x="285750" y="230654"/>
                </a:cubicBezTo>
                <a:lnTo>
                  <a:pt x="285750" y="299770"/>
                </a:lnTo>
                <a:close/>
                <a:moveTo>
                  <a:pt x="342900" y="166360"/>
                </a:moveTo>
                <a:lnTo>
                  <a:pt x="342900" y="103138"/>
                </a:lnTo>
                <a:cubicBezTo>
                  <a:pt x="324237" y="108585"/>
                  <a:pt x="305038" y="111264"/>
                  <a:pt x="285750" y="111264"/>
                </a:cubicBezTo>
                <a:lnTo>
                  <a:pt x="285750" y="173236"/>
                </a:lnTo>
                <a:cubicBezTo>
                  <a:pt x="298162" y="174486"/>
                  <a:pt x="310753" y="173682"/>
                  <a:pt x="322987" y="170914"/>
                </a:cubicBezTo>
                <a:lnTo>
                  <a:pt x="342900" y="166271"/>
                </a:ln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17" name="Text 14"/>
          <p:cNvSpPr/>
          <p:nvPr/>
        </p:nvSpPr>
        <p:spPr>
          <a:xfrm>
            <a:off x="9478963" y="4038600"/>
            <a:ext cx="1930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Fraud Prediction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312870" y="4394200"/>
            <a:ext cx="2260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outputs a prediction.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Sample Transaction Features &amp; Labels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914400"/>
            <a:ext cx="11684000" cy="5689600"/>
          </a:xfrm>
          <a:custGeom>
            <a:avLst/>
            <a:gdLst/>
            <a:ahLst/>
            <a:cxnLst/>
            <a:rect l="l" t="t" r="r" b="b"/>
            <a:pathLst>
              <a:path w="11684000" h="5689600">
                <a:moveTo>
                  <a:pt x="101616" y="0"/>
                </a:moveTo>
                <a:lnTo>
                  <a:pt x="11582384" y="0"/>
                </a:lnTo>
                <a:cubicBezTo>
                  <a:pt x="11638505" y="0"/>
                  <a:pt x="11684000" y="45495"/>
                  <a:pt x="11684000" y="101616"/>
                </a:cubicBezTo>
                <a:lnTo>
                  <a:pt x="11684000" y="5587984"/>
                </a:lnTo>
                <a:cubicBezTo>
                  <a:pt x="11684000" y="5644105"/>
                  <a:pt x="11638505" y="5689600"/>
                  <a:pt x="11582384" y="5689600"/>
                </a:cubicBezTo>
                <a:lnTo>
                  <a:pt x="101616" y="5689600"/>
                </a:lnTo>
                <a:cubicBezTo>
                  <a:pt x="45495" y="5689600"/>
                  <a:pt x="0" y="5644105"/>
                  <a:pt x="0" y="5587984"/>
                </a:cubicBezTo>
                <a:lnTo>
                  <a:pt x="0" y="101616"/>
                </a:lnTo>
                <a:cubicBezTo>
                  <a:pt x="0" y="45533"/>
                  <a:pt x="45533" y="0"/>
                  <a:pt x="101616" y="0"/>
                </a:cubicBezTo>
                <a:close/>
              </a:path>
            </a:pathLst>
          </a:custGeom>
          <a:solidFill>
            <a:srgbClr val="9AB3D4">
              <a:alpha val="20000"/>
            </a:srgbClr>
          </a:solidFill>
          <a:ln/>
        </p:spPr>
      </p:sp>
      <p:graphicFrame>
        <p:nvGraphicFramePr>
          <p:cNvPr id="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117600"/>
          <a:ext cx="11277600" cy="1841500"/>
        </p:xfrm>
        <a:graphic>
          <a:graphicData uri="http://schemas.openxmlformats.org/drawingml/2006/table">
            <a:tbl>
              <a:tblPr/>
              <a:tblGrid>
                <a:gridCol w="1879600"/>
                <a:gridCol w="1485900"/>
                <a:gridCol w="1435100"/>
                <a:gridCol w="2362200"/>
                <a:gridCol w="2540000"/>
                <a:gridCol w="1574800"/>
              </a:tblGrid>
              <a:tr h="460375">
                <a:tc>
                  <a:txBody>
                    <a:bodyPr/>
                    <a:lstStyle/>
                    <a:p>
                      <a:pPr algn="l"/>
                      <a:r>
                        <a:rPr lang="en-US" sz="16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Transaction ID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5A8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Amount ($)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5A8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Time (Sec)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5A8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Sender Balance ($)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5A8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Receiver Balance ($)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5A8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Fraud Label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5A85"/>
                    </a:solidFill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algn="l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TX001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45.50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43200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1250.00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780.00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u="none" dirty="0">
                          <a:solidFill>
                            <a:srgbClr val="00A63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Legitimate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algn="l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TX002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1200.00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86400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150.00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50.00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u="none" dirty="0">
                          <a:solidFill>
                            <a:srgbClr val="E7000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Fraudulent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algn="l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TX003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12.99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7200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500.00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2000.00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u="none" dirty="0">
                          <a:solidFill>
                            <a:srgbClr val="00A63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Legitimate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AB3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gradFill rotWithShape="0" flip="none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>    </p:cNvPr>
          <p:cNvPicPr>
            <a:picLocks noChangeAspect="1"/>
          </p:cNvPicPr>
          <p:nvPr/>
        </p:nvPicPr>
        <p:blipFill>
          <a:blip r:embed="rId1"/>
          <a:srcRect l="20060" r="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  <a:effectLst>
            <a:outerShdw sx="100000" sy="100000" kx="0" ky="0" algn="bl" rotWithShape="0" blurRad="304800" dist="184847" dir="2700000">
              <a:srgbClr val="2e54a1">
                <a:alpha val="23922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2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Architecture</a:t>
            </a:r>
            <a:endParaRPr lang="en-US" sz="1600" dirty="0"/>
          </a:p>
        </p:txBody>
      </p:sp>
      <p:pic>
        <p:nvPicPr>
          <p:cNvPr id="10" name="Image 2" descr="https://kimi-img.moonshot.cn/pub/slides/slides_tmpl/image/25-08-27-19:57:29-d2nf5a98bjvh7rlivr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</p:sp>
      <p:sp>
        <p:nvSpPr>
          <p:cNvPr id="12" name="Text 7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</p:sp>
      <p:sp>
        <p:nvSpPr>
          <p:cNvPr id="14" name="Text 9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619103" y="1295400"/>
            <a:ext cx="4953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Hybrid Model Architecture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803003" y="2057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101596" y="0"/>
                </a:moveTo>
                <a:lnTo>
                  <a:pt x="1117604" y="0"/>
                </a:lnTo>
                <a:cubicBezTo>
                  <a:pt x="1173714" y="0"/>
                  <a:pt x="1219200" y="45486"/>
                  <a:pt x="1219200" y="101596"/>
                </a:cubicBezTo>
                <a:lnTo>
                  <a:pt x="1219200" y="1117604"/>
                </a:lnTo>
                <a:cubicBezTo>
                  <a:pt x="1219200" y="1173714"/>
                  <a:pt x="1173714" y="1219200"/>
                  <a:pt x="1117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solidFill>
            <a:srgbClr val="9AB3D4">
              <a:alpha val="5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145903" y="23622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266700" y="-38100"/>
                </a:moveTo>
                <a:cubicBezTo>
                  <a:pt x="275034" y="-38100"/>
                  <a:pt x="283012" y="-34409"/>
                  <a:pt x="288488" y="-27980"/>
                </a:cubicBezTo>
                <a:lnTo>
                  <a:pt x="450413" y="162520"/>
                </a:lnTo>
                <a:cubicBezTo>
                  <a:pt x="457676" y="170974"/>
                  <a:pt x="459224" y="182880"/>
                  <a:pt x="454581" y="193000"/>
                </a:cubicBezTo>
                <a:cubicBezTo>
                  <a:pt x="449937" y="203121"/>
                  <a:pt x="439817" y="209550"/>
                  <a:pt x="428625" y="209550"/>
                </a:cubicBezTo>
                <a:lnTo>
                  <a:pt x="398978" y="209550"/>
                </a:lnTo>
                <a:lnTo>
                  <a:pt x="488513" y="314920"/>
                </a:lnTo>
                <a:cubicBezTo>
                  <a:pt x="495776" y="323374"/>
                  <a:pt x="497324" y="335280"/>
                  <a:pt x="492681" y="345400"/>
                </a:cubicBezTo>
                <a:cubicBezTo>
                  <a:pt x="488037" y="355521"/>
                  <a:pt x="477917" y="361950"/>
                  <a:pt x="466725" y="361950"/>
                </a:cubicBezTo>
                <a:lnTo>
                  <a:pt x="420886" y="361950"/>
                </a:lnTo>
                <a:lnTo>
                  <a:pt x="526613" y="486370"/>
                </a:lnTo>
                <a:cubicBezTo>
                  <a:pt x="533876" y="494824"/>
                  <a:pt x="535424" y="506730"/>
                  <a:pt x="530781" y="516850"/>
                </a:cubicBezTo>
                <a:cubicBezTo>
                  <a:pt x="526137" y="526971"/>
                  <a:pt x="516017" y="533400"/>
                  <a:pt x="504825" y="533400"/>
                </a:cubicBezTo>
                <a:lnTo>
                  <a:pt x="304800" y="533400"/>
                </a:lnTo>
                <a:lnTo>
                  <a:pt x="304800" y="609600"/>
                </a:lnTo>
                <a:cubicBezTo>
                  <a:pt x="304800" y="630674"/>
                  <a:pt x="287774" y="647700"/>
                  <a:pt x="266700" y="647700"/>
                </a:cubicBezTo>
                <a:cubicBezTo>
                  <a:pt x="245626" y="647700"/>
                  <a:pt x="228600" y="630674"/>
                  <a:pt x="228600" y="609600"/>
                </a:cubicBezTo>
                <a:lnTo>
                  <a:pt x="228600" y="533400"/>
                </a:lnTo>
                <a:lnTo>
                  <a:pt x="28575" y="533400"/>
                </a:lnTo>
                <a:cubicBezTo>
                  <a:pt x="17383" y="533400"/>
                  <a:pt x="7263" y="526971"/>
                  <a:pt x="2619" y="516850"/>
                </a:cubicBezTo>
                <a:cubicBezTo>
                  <a:pt x="-2024" y="506730"/>
                  <a:pt x="-476" y="494824"/>
                  <a:pt x="6787" y="486370"/>
                </a:cubicBezTo>
                <a:lnTo>
                  <a:pt x="112514" y="361950"/>
                </a:lnTo>
                <a:lnTo>
                  <a:pt x="66675" y="361950"/>
                </a:lnTo>
                <a:cubicBezTo>
                  <a:pt x="55483" y="361950"/>
                  <a:pt x="45363" y="355521"/>
                  <a:pt x="40719" y="345400"/>
                </a:cubicBezTo>
                <a:cubicBezTo>
                  <a:pt x="36076" y="335280"/>
                  <a:pt x="37624" y="323374"/>
                  <a:pt x="44887" y="314920"/>
                </a:cubicBezTo>
                <a:lnTo>
                  <a:pt x="134422" y="209550"/>
                </a:lnTo>
                <a:lnTo>
                  <a:pt x="104775" y="209550"/>
                </a:lnTo>
                <a:cubicBezTo>
                  <a:pt x="93583" y="209550"/>
                  <a:pt x="83463" y="203121"/>
                  <a:pt x="78819" y="193000"/>
                </a:cubicBezTo>
                <a:cubicBezTo>
                  <a:pt x="74176" y="182880"/>
                  <a:pt x="75724" y="170974"/>
                  <a:pt x="82987" y="162520"/>
                </a:cubicBezTo>
                <a:lnTo>
                  <a:pt x="244912" y="-27980"/>
                </a:lnTo>
                <a:cubicBezTo>
                  <a:pt x="250388" y="-34409"/>
                  <a:pt x="258366" y="-38100"/>
                  <a:pt x="266700" y="-38100"/>
                </a:cubicBez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6" name="Text 3"/>
          <p:cNvSpPr/>
          <p:nvPr/>
        </p:nvSpPr>
        <p:spPr>
          <a:xfrm>
            <a:off x="1517055" y="3378200"/>
            <a:ext cx="179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Random Forest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552575" y="3733800"/>
            <a:ext cx="171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Supervised Learning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076303" y="2717800"/>
            <a:ext cx="660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678BC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486400" y="2057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101596" y="0"/>
                </a:moveTo>
                <a:lnTo>
                  <a:pt x="1117604" y="0"/>
                </a:lnTo>
                <a:cubicBezTo>
                  <a:pt x="1173714" y="0"/>
                  <a:pt x="1219200" y="45486"/>
                  <a:pt x="1219200" y="101596"/>
                </a:cubicBezTo>
                <a:lnTo>
                  <a:pt x="1219200" y="1117604"/>
                </a:lnTo>
                <a:cubicBezTo>
                  <a:pt x="1219200" y="1173714"/>
                  <a:pt x="1173714" y="1219200"/>
                  <a:pt x="1117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solidFill>
            <a:srgbClr val="9AB3D4">
              <a:alpha val="5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791200" y="2362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381000"/>
                </a:moveTo>
                <a:lnTo>
                  <a:pt x="29170" y="381000"/>
                </a:lnTo>
                <a:cubicBezTo>
                  <a:pt x="-476" y="381000"/>
                  <a:pt x="-18693" y="348734"/>
                  <a:pt x="-3453" y="323255"/>
                </a:cubicBezTo>
                <a:lnTo>
                  <a:pt x="59531" y="218242"/>
                </a:lnTo>
                <a:cubicBezTo>
                  <a:pt x="69890" y="200978"/>
                  <a:pt x="88463" y="190500"/>
                  <a:pt x="108585" y="190500"/>
                </a:cubicBezTo>
                <a:lnTo>
                  <a:pt x="221694" y="190500"/>
                </a:lnTo>
                <a:cubicBezTo>
                  <a:pt x="312301" y="37028"/>
                  <a:pt x="447437" y="29289"/>
                  <a:pt x="537805" y="42505"/>
                </a:cubicBezTo>
                <a:cubicBezTo>
                  <a:pt x="553045" y="44768"/>
                  <a:pt x="564952" y="56674"/>
                  <a:pt x="567095" y="71795"/>
                </a:cubicBezTo>
                <a:cubicBezTo>
                  <a:pt x="580311" y="162163"/>
                  <a:pt x="572572" y="297299"/>
                  <a:pt x="419100" y="387906"/>
                </a:cubicBezTo>
                <a:lnTo>
                  <a:pt x="419100" y="501015"/>
                </a:lnTo>
                <a:cubicBezTo>
                  <a:pt x="419100" y="521137"/>
                  <a:pt x="408623" y="539710"/>
                  <a:pt x="391358" y="550069"/>
                </a:cubicBezTo>
                <a:lnTo>
                  <a:pt x="286345" y="613053"/>
                </a:lnTo>
                <a:cubicBezTo>
                  <a:pt x="260985" y="628293"/>
                  <a:pt x="228600" y="609957"/>
                  <a:pt x="228600" y="580430"/>
                </a:cubicBezTo>
                <a:lnTo>
                  <a:pt x="228600" y="457200"/>
                </a:lnTo>
                <a:cubicBezTo>
                  <a:pt x="228600" y="415171"/>
                  <a:pt x="194429" y="381000"/>
                  <a:pt x="152400" y="381000"/>
                </a:cubicBezTo>
                <a:lnTo>
                  <a:pt x="152281" y="381000"/>
                </a:lnTo>
                <a:close/>
                <a:moveTo>
                  <a:pt x="476250" y="190500"/>
                </a:moveTo>
                <a:cubicBezTo>
                  <a:pt x="476250" y="158958"/>
                  <a:pt x="450642" y="133350"/>
                  <a:pt x="419100" y="133350"/>
                </a:cubicBezTo>
                <a:cubicBezTo>
                  <a:pt x="387558" y="133350"/>
                  <a:pt x="361950" y="158958"/>
                  <a:pt x="361950" y="190500"/>
                </a:cubicBezTo>
                <a:cubicBezTo>
                  <a:pt x="361950" y="222042"/>
                  <a:pt x="387558" y="247650"/>
                  <a:pt x="419100" y="247650"/>
                </a:cubicBezTo>
                <a:cubicBezTo>
                  <a:pt x="450642" y="247650"/>
                  <a:pt x="476250" y="222042"/>
                  <a:pt x="476250" y="190500"/>
                </a:cubicBez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11" name="Text 8"/>
          <p:cNvSpPr/>
          <p:nvPr/>
        </p:nvSpPr>
        <p:spPr>
          <a:xfrm>
            <a:off x="5549702" y="3378200"/>
            <a:ext cx="109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XGBoost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235972" y="3733800"/>
            <a:ext cx="171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Supervised Learning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759700" y="2717800"/>
            <a:ext cx="660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678BC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169797" y="2057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101596" y="0"/>
                </a:moveTo>
                <a:lnTo>
                  <a:pt x="1117604" y="0"/>
                </a:lnTo>
                <a:cubicBezTo>
                  <a:pt x="1173714" y="0"/>
                  <a:pt x="1219200" y="45486"/>
                  <a:pt x="1219200" y="101596"/>
                </a:cubicBezTo>
                <a:lnTo>
                  <a:pt x="1219200" y="1117604"/>
                </a:lnTo>
                <a:cubicBezTo>
                  <a:pt x="1219200" y="1173714"/>
                  <a:pt x="1173714" y="1219200"/>
                  <a:pt x="1117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solidFill>
            <a:srgbClr val="9AB3D4">
              <a:alpha val="50196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9474597" y="2362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495300" y="247650"/>
                </a:moveTo>
                <a:cubicBezTo>
                  <a:pt x="495300" y="302300"/>
                  <a:pt x="477560" y="352782"/>
                  <a:pt x="447675" y="393740"/>
                </a:cubicBezTo>
                <a:lnTo>
                  <a:pt x="598408" y="544592"/>
                </a:lnTo>
                <a:cubicBezTo>
                  <a:pt x="613291" y="559475"/>
                  <a:pt x="613291" y="583644"/>
                  <a:pt x="598408" y="598527"/>
                </a:cubicBezTo>
                <a:cubicBezTo>
                  <a:pt x="583525" y="613410"/>
                  <a:pt x="559356" y="613410"/>
                  <a:pt x="544473" y="598527"/>
                </a:cubicBezTo>
                <a:lnTo>
                  <a:pt x="393740" y="447675"/>
                </a:lnTo>
                <a:cubicBezTo>
                  <a:pt x="352782" y="477560"/>
                  <a:pt x="302300" y="495300"/>
                  <a:pt x="247650" y="495300"/>
                </a:cubicBezTo>
                <a:cubicBezTo>
                  <a:pt x="110847" y="495300"/>
                  <a:pt x="0" y="384453"/>
                  <a:pt x="0" y="247650"/>
                </a:cubicBezTo>
                <a:cubicBezTo>
                  <a:pt x="0" y="110847"/>
                  <a:pt x="110847" y="0"/>
                  <a:pt x="247650" y="0"/>
                </a:cubicBezTo>
                <a:cubicBezTo>
                  <a:pt x="384453" y="0"/>
                  <a:pt x="495300" y="110847"/>
                  <a:pt x="495300" y="247650"/>
                </a:cubicBezTo>
                <a:close/>
                <a:moveTo>
                  <a:pt x="247650" y="133350"/>
                </a:moveTo>
                <a:cubicBezTo>
                  <a:pt x="231815" y="133350"/>
                  <a:pt x="219075" y="146090"/>
                  <a:pt x="219075" y="161925"/>
                </a:cubicBezTo>
                <a:lnTo>
                  <a:pt x="219075" y="219075"/>
                </a:lnTo>
                <a:lnTo>
                  <a:pt x="161925" y="219075"/>
                </a:lnTo>
                <a:cubicBezTo>
                  <a:pt x="146090" y="219075"/>
                  <a:pt x="133350" y="231815"/>
                  <a:pt x="133350" y="247650"/>
                </a:cubicBezTo>
                <a:cubicBezTo>
                  <a:pt x="133350" y="263485"/>
                  <a:pt x="146090" y="276225"/>
                  <a:pt x="161925" y="276225"/>
                </a:cubicBezTo>
                <a:lnTo>
                  <a:pt x="219075" y="276225"/>
                </a:lnTo>
                <a:lnTo>
                  <a:pt x="219075" y="333375"/>
                </a:lnTo>
                <a:cubicBezTo>
                  <a:pt x="219075" y="349210"/>
                  <a:pt x="231815" y="361950"/>
                  <a:pt x="247650" y="361950"/>
                </a:cubicBezTo>
                <a:cubicBezTo>
                  <a:pt x="263485" y="361950"/>
                  <a:pt x="276225" y="349210"/>
                  <a:pt x="276225" y="333375"/>
                </a:cubicBezTo>
                <a:lnTo>
                  <a:pt x="276225" y="276225"/>
                </a:lnTo>
                <a:lnTo>
                  <a:pt x="333375" y="276225"/>
                </a:lnTo>
                <a:cubicBezTo>
                  <a:pt x="349210" y="276225"/>
                  <a:pt x="361950" y="263485"/>
                  <a:pt x="361950" y="247650"/>
                </a:cubicBezTo>
                <a:cubicBezTo>
                  <a:pt x="361950" y="231815"/>
                  <a:pt x="349210" y="219075"/>
                  <a:pt x="333375" y="219075"/>
                </a:cubicBezTo>
                <a:lnTo>
                  <a:pt x="276225" y="219075"/>
                </a:lnTo>
                <a:lnTo>
                  <a:pt x="276225" y="161925"/>
                </a:lnTo>
                <a:cubicBezTo>
                  <a:pt x="276225" y="146090"/>
                  <a:pt x="263485" y="133350"/>
                  <a:pt x="247650" y="133350"/>
                </a:cubicBez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16" name="Text 13"/>
          <p:cNvSpPr/>
          <p:nvPr/>
        </p:nvSpPr>
        <p:spPr>
          <a:xfrm>
            <a:off x="8871148" y="3378200"/>
            <a:ext cx="181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Isolation Forest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820547" y="3733800"/>
            <a:ext cx="1917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Unsupervised Learning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714500" y="4292600"/>
            <a:ext cx="8763000" cy="50800"/>
          </a:xfrm>
          <a:custGeom>
            <a:avLst/>
            <a:gdLst/>
            <a:ahLst/>
            <a:cxnLst/>
            <a:rect l="l" t="t" r="r" b="b"/>
            <a:pathLst>
              <a:path w="8763000" h="50800">
                <a:moveTo>
                  <a:pt x="0" y="0"/>
                </a:moveTo>
                <a:lnTo>
                  <a:pt x="8763000" y="0"/>
                </a:lnTo>
                <a:lnTo>
                  <a:pt x="8763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9AB3D4">
              <a:alpha val="50196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3613150" y="4648200"/>
            <a:ext cx="4965700" cy="914400"/>
          </a:xfrm>
          <a:custGeom>
            <a:avLst/>
            <a:gdLst/>
            <a:ahLst/>
            <a:cxnLst/>
            <a:rect l="l" t="t" r="r" b="b"/>
            <a:pathLst>
              <a:path w="4965700" h="914400">
                <a:moveTo>
                  <a:pt x="101599" y="0"/>
                </a:moveTo>
                <a:lnTo>
                  <a:pt x="4864101" y="0"/>
                </a:lnTo>
                <a:cubicBezTo>
                  <a:pt x="4920213" y="0"/>
                  <a:pt x="4965700" y="45487"/>
                  <a:pt x="4965700" y="101599"/>
                </a:cubicBezTo>
                <a:lnTo>
                  <a:pt x="4965700" y="812801"/>
                </a:lnTo>
                <a:cubicBezTo>
                  <a:pt x="4965700" y="868913"/>
                  <a:pt x="4920213" y="914400"/>
                  <a:pt x="48641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C5A85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20" name="Shape 17"/>
          <p:cNvSpPr/>
          <p:nvPr/>
        </p:nvSpPr>
        <p:spPr>
          <a:xfrm>
            <a:off x="3944937" y="49149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71438" y="71438"/>
                </a:moveTo>
                <a:cubicBezTo>
                  <a:pt x="71438" y="45169"/>
                  <a:pt x="92794" y="23812"/>
                  <a:pt x="119063" y="23812"/>
                </a:cubicBezTo>
                <a:lnTo>
                  <a:pt x="309563" y="23812"/>
                </a:lnTo>
                <a:cubicBezTo>
                  <a:pt x="335831" y="23812"/>
                  <a:pt x="357188" y="45169"/>
                  <a:pt x="357188" y="71438"/>
                </a:cubicBezTo>
                <a:lnTo>
                  <a:pt x="357188" y="238125"/>
                </a:lnTo>
                <a:cubicBezTo>
                  <a:pt x="357188" y="264393"/>
                  <a:pt x="335831" y="285750"/>
                  <a:pt x="309563" y="285750"/>
                </a:cubicBezTo>
                <a:lnTo>
                  <a:pt x="119063" y="285750"/>
                </a:lnTo>
                <a:cubicBezTo>
                  <a:pt x="92794" y="285750"/>
                  <a:pt x="71438" y="264393"/>
                  <a:pt x="71438" y="238125"/>
                </a:cubicBezTo>
                <a:lnTo>
                  <a:pt x="71438" y="71438"/>
                </a:lnTo>
                <a:close/>
                <a:moveTo>
                  <a:pt x="271388" y="86023"/>
                </a:moveTo>
                <a:cubicBezTo>
                  <a:pt x="263054" y="80814"/>
                  <a:pt x="252040" y="83344"/>
                  <a:pt x="246757" y="91678"/>
                </a:cubicBezTo>
                <a:lnTo>
                  <a:pt x="201067" y="164827"/>
                </a:lnTo>
                <a:lnTo>
                  <a:pt x="180975" y="138038"/>
                </a:lnTo>
                <a:cubicBezTo>
                  <a:pt x="175022" y="130150"/>
                  <a:pt x="163860" y="128513"/>
                  <a:pt x="155972" y="134466"/>
                </a:cubicBezTo>
                <a:cubicBezTo>
                  <a:pt x="148084" y="140419"/>
                  <a:pt x="146447" y="151581"/>
                  <a:pt x="152400" y="159469"/>
                </a:cubicBezTo>
                <a:lnTo>
                  <a:pt x="188119" y="207094"/>
                </a:lnTo>
                <a:cubicBezTo>
                  <a:pt x="191616" y="211782"/>
                  <a:pt x="197272" y="214461"/>
                  <a:pt x="203150" y="214238"/>
                </a:cubicBezTo>
                <a:cubicBezTo>
                  <a:pt x="209029" y="214015"/>
                  <a:pt x="214387" y="210889"/>
                  <a:pt x="217512" y="205829"/>
                </a:cubicBezTo>
                <a:lnTo>
                  <a:pt x="277044" y="110579"/>
                </a:lnTo>
                <a:cubicBezTo>
                  <a:pt x="282253" y="102245"/>
                  <a:pt x="279722" y="91232"/>
                  <a:pt x="271388" y="85948"/>
                </a:cubicBezTo>
                <a:close/>
                <a:moveTo>
                  <a:pt x="35719" y="232172"/>
                </a:moveTo>
                <a:lnTo>
                  <a:pt x="35719" y="309563"/>
                </a:lnTo>
                <a:cubicBezTo>
                  <a:pt x="35719" y="316111"/>
                  <a:pt x="41077" y="321469"/>
                  <a:pt x="47625" y="321469"/>
                </a:cubicBezTo>
                <a:lnTo>
                  <a:pt x="381000" y="321469"/>
                </a:lnTo>
                <a:cubicBezTo>
                  <a:pt x="387548" y="321469"/>
                  <a:pt x="392906" y="316111"/>
                  <a:pt x="392906" y="309563"/>
                </a:cubicBezTo>
                <a:lnTo>
                  <a:pt x="392906" y="232172"/>
                </a:lnTo>
                <a:cubicBezTo>
                  <a:pt x="392906" y="222275"/>
                  <a:pt x="400869" y="214313"/>
                  <a:pt x="410766" y="214313"/>
                </a:cubicBezTo>
                <a:cubicBezTo>
                  <a:pt x="420663" y="214313"/>
                  <a:pt x="428625" y="222275"/>
                  <a:pt x="428625" y="232172"/>
                </a:cubicBezTo>
                <a:lnTo>
                  <a:pt x="428625" y="309563"/>
                </a:lnTo>
                <a:cubicBezTo>
                  <a:pt x="428625" y="335831"/>
                  <a:pt x="407268" y="357188"/>
                  <a:pt x="381000" y="357188"/>
                </a:cubicBezTo>
                <a:lnTo>
                  <a:pt x="47625" y="357188"/>
                </a:lnTo>
                <a:cubicBezTo>
                  <a:pt x="21357" y="357188"/>
                  <a:pt x="0" y="335831"/>
                  <a:pt x="0" y="309563"/>
                </a:cubicBezTo>
                <a:lnTo>
                  <a:pt x="0" y="232172"/>
                </a:lnTo>
                <a:cubicBezTo>
                  <a:pt x="0" y="222275"/>
                  <a:pt x="7962" y="214313"/>
                  <a:pt x="17859" y="214313"/>
                </a:cubicBezTo>
                <a:cubicBezTo>
                  <a:pt x="27756" y="214313"/>
                  <a:pt x="35719" y="222275"/>
                  <a:pt x="35719" y="23217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Text 18"/>
          <p:cNvSpPr/>
          <p:nvPr/>
        </p:nvSpPr>
        <p:spPr>
          <a:xfrm>
            <a:off x="4597400" y="4800600"/>
            <a:ext cx="379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Ensemble Voting / Stacking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597400" y="5156200"/>
            <a:ext cx="3771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Combines predictions for a final, robust output.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31-d2nf5ap8bjvh7rlivs4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Challenges with Random Forest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96850" y="8128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678BC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a Hybrid Approach is Necessary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68300" y="17272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70366" y="37148"/>
                </a:moveTo>
                <a:cubicBezTo>
                  <a:pt x="60424" y="33814"/>
                  <a:pt x="55007" y="22979"/>
                  <a:pt x="58341" y="13037"/>
                </a:cubicBezTo>
                <a:cubicBezTo>
                  <a:pt x="61674" y="3096"/>
                  <a:pt x="72450" y="-2322"/>
                  <a:pt x="82451" y="953"/>
                </a:cubicBezTo>
                <a:lnTo>
                  <a:pt x="149721" y="23396"/>
                </a:lnTo>
                <a:cubicBezTo>
                  <a:pt x="157996" y="9406"/>
                  <a:pt x="173295" y="0"/>
                  <a:pt x="190738" y="0"/>
                </a:cubicBezTo>
                <a:cubicBezTo>
                  <a:pt x="217051" y="0"/>
                  <a:pt x="238363" y="21312"/>
                  <a:pt x="238363" y="47625"/>
                </a:cubicBezTo>
                <a:cubicBezTo>
                  <a:pt x="238363" y="49411"/>
                  <a:pt x="238244" y="51137"/>
                  <a:pt x="238065" y="52864"/>
                </a:cubicBezTo>
                <a:lnTo>
                  <a:pt x="311051" y="77212"/>
                </a:lnTo>
                <a:cubicBezTo>
                  <a:pt x="321052" y="80546"/>
                  <a:pt x="326410" y="91321"/>
                  <a:pt x="323076" y="101322"/>
                </a:cubicBezTo>
                <a:cubicBezTo>
                  <a:pt x="319742" y="111323"/>
                  <a:pt x="308967" y="116681"/>
                  <a:pt x="298966" y="113347"/>
                </a:cubicBezTo>
                <a:lnTo>
                  <a:pt x="218301" y="86439"/>
                </a:lnTo>
                <a:cubicBezTo>
                  <a:pt x="215622" y="88344"/>
                  <a:pt x="212765" y="89952"/>
                  <a:pt x="209729" y="91321"/>
                </a:cubicBezTo>
                <a:lnTo>
                  <a:pt x="209729" y="285810"/>
                </a:lnTo>
                <a:cubicBezTo>
                  <a:pt x="209729" y="296347"/>
                  <a:pt x="201216" y="304860"/>
                  <a:pt x="190679" y="304860"/>
                </a:cubicBezTo>
                <a:lnTo>
                  <a:pt x="76379" y="304860"/>
                </a:lnTo>
                <a:cubicBezTo>
                  <a:pt x="65842" y="304860"/>
                  <a:pt x="57329" y="296347"/>
                  <a:pt x="57329" y="285810"/>
                </a:cubicBezTo>
                <a:cubicBezTo>
                  <a:pt x="57329" y="275272"/>
                  <a:pt x="65842" y="266760"/>
                  <a:pt x="76379" y="266760"/>
                </a:cubicBezTo>
                <a:lnTo>
                  <a:pt x="171629" y="266760"/>
                </a:lnTo>
                <a:lnTo>
                  <a:pt x="171629" y="91321"/>
                </a:lnTo>
                <a:cubicBezTo>
                  <a:pt x="159127" y="85844"/>
                  <a:pt x="149483" y="75247"/>
                  <a:pt x="145316" y="62151"/>
                </a:cubicBezTo>
                <a:lnTo>
                  <a:pt x="70366" y="37147"/>
                </a:lnTo>
                <a:close/>
                <a:moveTo>
                  <a:pt x="119539" y="171450"/>
                </a:moveTo>
                <a:lnTo>
                  <a:pt x="76379" y="97512"/>
                </a:lnTo>
                <a:lnTo>
                  <a:pt x="33278" y="171450"/>
                </a:lnTo>
                <a:lnTo>
                  <a:pt x="119539" y="171450"/>
                </a:lnTo>
                <a:close/>
                <a:moveTo>
                  <a:pt x="76438" y="228600"/>
                </a:moveTo>
                <a:cubicBezTo>
                  <a:pt x="38993" y="228600"/>
                  <a:pt x="7858" y="208359"/>
                  <a:pt x="1429" y="181630"/>
                </a:cubicBezTo>
                <a:cubicBezTo>
                  <a:pt x="-119" y="175081"/>
                  <a:pt x="2024" y="168354"/>
                  <a:pt x="5417" y="162520"/>
                </a:cubicBezTo>
                <a:lnTo>
                  <a:pt x="62091" y="65365"/>
                </a:lnTo>
                <a:cubicBezTo>
                  <a:pt x="65068" y="60246"/>
                  <a:pt x="70545" y="57150"/>
                  <a:pt x="76438" y="57150"/>
                </a:cubicBezTo>
                <a:cubicBezTo>
                  <a:pt x="82332" y="57150"/>
                  <a:pt x="87809" y="60305"/>
                  <a:pt x="90785" y="65365"/>
                </a:cubicBezTo>
                <a:lnTo>
                  <a:pt x="147459" y="162520"/>
                </a:lnTo>
                <a:cubicBezTo>
                  <a:pt x="150852" y="168354"/>
                  <a:pt x="152995" y="175081"/>
                  <a:pt x="151448" y="181630"/>
                </a:cubicBezTo>
                <a:cubicBezTo>
                  <a:pt x="145018" y="208300"/>
                  <a:pt x="113883" y="228600"/>
                  <a:pt x="76438" y="228600"/>
                </a:cubicBezTo>
                <a:close/>
                <a:moveTo>
                  <a:pt x="304324" y="173712"/>
                </a:moveTo>
                <a:lnTo>
                  <a:pt x="261223" y="247650"/>
                </a:lnTo>
                <a:lnTo>
                  <a:pt x="347484" y="247650"/>
                </a:lnTo>
                <a:lnTo>
                  <a:pt x="304383" y="173712"/>
                </a:lnTo>
                <a:close/>
                <a:moveTo>
                  <a:pt x="379333" y="257830"/>
                </a:moveTo>
                <a:cubicBezTo>
                  <a:pt x="372904" y="284559"/>
                  <a:pt x="341769" y="304800"/>
                  <a:pt x="304324" y="304800"/>
                </a:cubicBezTo>
                <a:cubicBezTo>
                  <a:pt x="266879" y="304800"/>
                  <a:pt x="235744" y="284559"/>
                  <a:pt x="229314" y="257830"/>
                </a:cubicBezTo>
                <a:cubicBezTo>
                  <a:pt x="227767" y="251281"/>
                  <a:pt x="229910" y="244554"/>
                  <a:pt x="233303" y="238720"/>
                </a:cubicBezTo>
                <a:lnTo>
                  <a:pt x="289977" y="141565"/>
                </a:lnTo>
                <a:cubicBezTo>
                  <a:pt x="292953" y="136446"/>
                  <a:pt x="298430" y="133350"/>
                  <a:pt x="304324" y="133350"/>
                </a:cubicBezTo>
                <a:cubicBezTo>
                  <a:pt x="310217" y="133350"/>
                  <a:pt x="315694" y="136505"/>
                  <a:pt x="318671" y="141565"/>
                </a:cubicBezTo>
                <a:lnTo>
                  <a:pt x="375345" y="238720"/>
                </a:lnTo>
                <a:cubicBezTo>
                  <a:pt x="378738" y="244554"/>
                  <a:pt x="380881" y="251281"/>
                  <a:pt x="379333" y="257830"/>
                </a:cubicBez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6" name="Text 3"/>
          <p:cNvSpPr/>
          <p:nvPr/>
        </p:nvSpPr>
        <p:spPr>
          <a:xfrm>
            <a:off x="1066800" y="1574800"/>
            <a:ext cx="4940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 Imbalance Sensitivity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66800" y="1930400"/>
            <a:ext cx="4914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Performs poorly when fraud cases are rare, leading to high false negatives.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451600" y="1727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71463" y="133350"/>
                </a:moveTo>
                <a:lnTo>
                  <a:pt x="185738" y="133350"/>
                </a:lnTo>
                <a:cubicBezTo>
                  <a:pt x="177820" y="133350"/>
                  <a:pt x="171450" y="126980"/>
                  <a:pt x="171450" y="119062"/>
                </a:cubicBezTo>
                <a:lnTo>
                  <a:pt x="171450" y="33338"/>
                </a:lnTo>
                <a:cubicBezTo>
                  <a:pt x="171450" y="27563"/>
                  <a:pt x="174903" y="22324"/>
                  <a:pt x="180261" y="20122"/>
                </a:cubicBezTo>
                <a:cubicBezTo>
                  <a:pt x="185618" y="17919"/>
                  <a:pt x="191750" y="19169"/>
                  <a:pt x="195858" y="23217"/>
                </a:cubicBezTo>
                <a:lnTo>
                  <a:pt x="219670" y="47030"/>
                </a:lnTo>
                <a:lnTo>
                  <a:pt x="263366" y="3334"/>
                </a:lnTo>
                <a:cubicBezTo>
                  <a:pt x="265509" y="1191"/>
                  <a:pt x="268426" y="0"/>
                  <a:pt x="271463" y="0"/>
                </a:cubicBezTo>
                <a:cubicBezTo>
                  <a:pt x="274499" y="0"/>
                  <a:pt x="277416" y="1191"/>
                  <a:pt x="279618" y="3393"/>
                </a:cubicBezTo>
                <a:lnTo>
                  <a:pt x="301466" y="25241"/>
                </a:lnTo>
                <a:cubicBezTo>
                  <a:pt x="303609" y="27384"/>
                  <a:pt x="304800" y="30301"/>
                  <a:pt x="304800" y="33338"/>
                </a:cubicBezTo>
                <a:cubicBezTo>
                  <a:pt x="304800" y="36374"/>
                  <a:pt x="303609" y="39291"/>
                  <a:pt x="301407" y="41493"/>
                </a:cubicBezTo>
                <a:lnTo>
                  <a:pt x="257770" y="85130"/>
                </a:lnTo>
                <a:lnTo>
                  <a:pt x="281583" y="108942"/>
                </a:lnTo>
                <a:cubicBezTo>
                  <a:pt x="285690" y="113050"/>
                  <a:pt x="286881" y="119182"/>
                  <a:pt x="284678" y="124539"/>
                </a:cubicBezTo>
                <a:cubicBezTo>
                  <a:pt x="282476" y="129897"/>
                  <a:pt x="277237" y="133350"/>
                  <a:pt x="271463" y="133350"/>
                </a:cubicBezTo>
                <a:close/>
                <a:moveTo>
                  <a:pt x="271463" y="171450"/>
                </a:moveTo>
                <a:cubicBezTo>
                  <a:pt x="277237" y="171450"/>
                  <a:pt x="282476" y="174903"/>
                  <a:pt x="284678" y="180261"/>
                </a:cubicBezTo>
                <a:cubicBezTo>
                  <a:pt x="286881" y="185618"/>
                  <a:pt x="285690" y="191750"/>
                  <a:pt x="281583" y="195858"/>
                </a:cubicBezTo>
                <a:lnTo>
                  <a:pt x="257770" y="219670"/>
                </a:lnTo>
                <a:lnTo>
                  <a:pt x="301466" y="263366"/>
                </a:lnTo>
                <a:cubicBezTo>
                  <a:pt x="303609" y="265509"/>
                  <a:pt x="304860" y="268426"/>
                  <a:pt x="304860" y="271522"/>
                </a:cubicBezTo>
                <a:cubicBezTo>
                  <a:pt x="304860" y="274618"/>
                  <a:pt x="303669" y="277475"/>
                  <a:pt x="301466" y="279678"/>
                </a:cubicBezTo>
                <a:lnTo>
                  <a:pt x="279618" y="301526"/>
                </a:lnTo>
                <a:cubicBezTo>
                  <a:pt x="277416" y="303609"/>
                  <a:pt x="274499" y="304800"/>
                  <a:pt x="271463" y="304800"/>
                </a:cubicBezTo>
                <a:cubicBezTo>
                  <a:pt x="268426" y="304800"/>
                  <a:pt x="265509" y="303609"/>
                  <a:pt x="263307" y="301407"/>
                </a:cubicBezTo>
                <a:lnTo>
                  <a:pt x="219670" y="257770"/>
                </a:lnTo>
                <a:lnTo>
                  <a:pt x="195858" y="281583"/>
                </a:lnTo>
                <a:cubicBezTo>
                  <a:pt x="191750" y="285690"/>
                  <a:pt x="185618" y="286881"/>
                  <a:pt x="180261" y="284678"/>
                </a:cubicBezTo>
                <a:cubicBezTo>
                  <a:pt x="174903" y="282476"/>
                  <a:pt x="171450" y="277237"/>
                  <a:pt x="171450" y="271463"/>
                </a:cubicBezTo>
                <a:lnTo>
                  <a:pt x="171450" y="185738"/>
                </a:lnTo>
                <a:cubicBezTo>
                  <a:pt x="171450" y="177820"/>
                  <a:pt x="177820" y="171450"/>
                  <a:pt x="185738" y="171450"/>
                </a:cubicBezTo>
                <a:lnTo>
                  <a:pt x="271463" y="171450"/>
                </a:lnTo>
                <a:close/>
                <a:moveTo>
                  <a:pt x="119062" y="171450"/>
                </a:moveTo>
                <a:cubicBezTo>
                  <a:pt x="126980" y="171450"/>
                  <a:pt x="133350" y="177820"/>
                  <a:pt x="133350" y="185738"/>
                </a:cubicBezTo>
                <a:lnTo>
                  <a:pt x="133350" y="271463"/>
                </a:lnTo>
                <a:cubicBezTo>
                  <a:pt x="133350" y="277237"/>
                  <a:pt x="129897" y="282476"/>
                  <a:pt x="124539" y="284678"/>
                </a:cubicBezTo>
                <a:cubicBezTo>
                  <a:pt x="119182" y="286881"/>
                  <a:pt x="113050" y="285690"/>
                  <a:pt x="108942" y="281583"/>
                </a:cubicBezTo>
                <a:lnTo>
                  <a:pt x="85130" y="257770"/>
                </a:lnTo>
                <a:lnTo>
                  <a:pt x="41434" y="301466"/>
                </a:lnTo>
                <a:cubicBezTo>
                  <a:pt x="39291" y="303609"/>
                  <a:pt x="36374" y="304800"/>
                  <a:pt x="33338" y="304800"/>
                </a:cubicBezTo>
                <a:cubicBezTo>
                  <a:pt x="30301" y="304800"/>
                  <a:pt x="27384" y="303609"/>
                  <a:pt x="25182" y="301407"/>
                </a:cubicBezTo>
                <a:lnTo>
                  <a:pt x="3393" y="279618"/>
                </a:lnTo>
                <a:cubicBezTo>
                  <a:pt x="1191" y="277416"/>
                  <a:pt x="0" y="274499"/>
                  <a:pt x="0" y="271463"/>
                </a:cubicBezTo>
                <a:cubicBezTo>
                  <a:pt x="0" y="268426"/>
                  <a:pt x="1191" y="265509"/>
                  <a:pt x="3393" y="263307"/>
                </a:cubicBezTo>
                <a:lnTo>
                  <a:pt x="47030" y="219670"/>
                </a:lnTo>
                <a:lnTo>
                  <a:pt x="23217" y="195858"/>
                </a:lnTo>
                <a:cubicBezTo>
                  <a:pt x="19110" y="191750"/>
                  <a:pt x="17919" y="185618"/>
                  <a:pt x="20122" y="180261"/>
                </a:cubicBezTo>
                <a:cubicBezTo>
                  <a:pt x="22324" y="174903"/>
                  <a:pt x="27563" y="171450"/>
                  <a:pt x="33338" y="171450"/>
                </a:cubicBezTo>
                <a:lnTo>
                  <a:pt x="119062" y="171450"/>
                </a:lnTo>
                <a:close/>
                <a:moveTo>
                  <a:pt x="33338" y="133350"/>
                </a:moveTo>
                <a:cubicBezTo>
                  <a:pt x="27563" y="133350"/>
                  <a:pt x="22324" y="129897"/>
                  <a:pt x="20122" y="124539"/>
                </a:cubicBezTo>
                <a:cubicBezTo>
                  <a:pt x="17919" y="119182"/>
                  <a:pt x="19169" y="113050"/>
                  <a:pt x="23217" y="108942"/>
                </a:cubicBezTo>
                <a:lnTo>
                  <a:pt x="47030" y="85130"/>
                </a:lnTo>
                <a:lnTo>
                  <a:pt x="3393" y="41493"/>
                </a:lnTo>
                <a:cubicBezTo>
                  <a:pt x="1191" y="39291"/>
                  <a:pt x="0" y="36374"/>
                  <a:pt x="0" y="33338"/>
                </a:cubicBezTo>
                <a:cubicBezTo>
                  <a:pt x="0" y="30301"/>
                  <a:pt x="1191" y="27384"/>
                  <a:pt x="3393" y="25182"/>
                </a:cubicBezTo>
                <a:lnTo>
                  <a:pt x="25182" y="3393"/>
                </a:lnTo>
                <a:cubicBezTo>
                  <a:pt x="27384" y="1191"/>
                  <a:pt x="30301" y="0"/>
                  <a:pt x="33338" y="0"/>
                </a:cubicBezTo>
                <a:cubicBezTo>
                  <a:pt x="36374" y="0"/>
                  <a:pt x="39291" y="1191"/>
                  <a:pt x="41493" y="3393"/>
                </a:cubicBezTo>
                <a:lnTo>
                  <a:pt x="85130" y="47030"/>
                </a:lnTo>
                <a:lnTo>
                  <a:pt x="108942" y="23217"/>
                </a:lnTo>
                <a:cubicBezTo>
                  <a:pt x="113050" y="19110"/>
                  <a:pt x="119182" y="17919"/>
                  <a:pt x="124539" y="20122"/>
                </a:cubicBezTo>
                <a:cubicBezTo>
                  <a:pt x="129897" y="22324"/>
                  <a:pt x="133350" y="27563"/>
                  <a:pt x="133350" y="33338"/>
                </a:cubicBezTo>
                <a:lnTo>
                  <a:pt x="133350" y="119062"/>
                </a:lnTo>
                <a:cubicBezTo>
                  <a:pt x="133350" y="126980"/>
                  <a:pt x="126980" y="133350"/>
                  <a:pt x="119062" y="133350"/>
                </a:cubicBezTo>
                <a:lnTo>
                  <a:pt x="33338" y="133350"/>
                </a:ln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9" name="Text 6"/>
          <p:cNvSpPr/>
          <p:nvPr/>
        </p:nvSpPr>
        <p:spPr>
          <a:xfrm>
            <a:off x="7112000" y="1574800"/>
            <a:ext cx="4940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Overfitting Risk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112000" y="1930400"/>
            <a:ext cx="4914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Can overfit to noise in the minority fraud class, reducing generalization.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87350" y="43942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28600" y="209550"/>
                </a:moveTo>
                <a:cubicBezTo>
                  <a:pt x="218063" y="209550"/>
                  <a:pt x="209550" y="218063"/>
                  <a:pt x="209550" y="228600"/>
                </a:cubicBezTo>
                <a:cubicBezTo>
                  <a:pt x="209550" y="239137"/>
                  <a:pt x="218063" y="247650"/>
                  <a:pt x="228600" y="247650"/>
                </a:cubicBezTo>
                <a:lnTo>
                  <a:pt x="323850" y="247650"/>
                </a:lnTo>
                <a:cubicBezTo>
                  <a:pt x="334387" y="247650"/>
                  <a:pt x="342900" y="239137"/>
                  <a:pt x="342900" y="228600"/>
                </a:cubicBezTo>
                <a:lnTo>
                  <a:pt x="342900" y="133350"/>
                </a:lnTo>
                <a:cubicBezTo>
                  <a:pt x="342900" y="122813"/>
                  <a:pt x="334387" y="114300"/>
                  <a:pt x="323850" y="114300"/>
                </a:cubicBezTo>
                <a:cubicBezTo>
                  <a:pt x="313313" y="114300"/>
                  <a:pt x="304800" y="122813"/>
                  <a:pt x="304800" y="133350"/>
                </a:cubicBezTo>
                <a:lnTo>
                  <a:pt x="304800" y="182582"/>
                </a:lnTo>
                <a:lnTo>
                  <a:pt x="203954" y="81736"/>
                </a:lnTo>
                <a:cubicBezTo>
                  <a:pt x="196513" y="74295"/>
                  <a:pt x="184428" y="74295"/>
                  <a:pt x="176986" y="81736"/>
                </a:cubicBezTo>
                <a:lnTo>
                  <a:pt x="114300" y="144482"/>
                </a:lnTo>
                <a:lnTo>
                  <a:pt x="32504" y="62746"/>
                </a:lnTo>
                <a:cubicBezTo>
                  <a:pt x="25063" y="55305"/>
                  <a:pt x="12978" y="55305"/>
                  <a:pt x="5536" y="62746"/>
                </a:cubicBezTo>
                <a:cubicBezTo>
                  <a:pt x="-1905" y="70187"/>
                  <a:pt x="-1905" y="82272"/>
                  <a:pt x="5536" y="89714"/>
                </a:cubicBezTo>
                <a:lnTo>
                  <a:pt x="100786" y="184964"/>
                </a:lnTo>
                <a:cubicBezTo>
                  <a:pt x="108228" y="192405"/>
                  <a:pt x="120313" y="192405"/>
                  <a:pt x="127754" y="184964"/>
                </a:cubicBezTo>
                <a:lnTo>
                  <a:pt x="190500" y="122218"/>
                </a:lnTo>
                <a:lnTo>
                  <a:pt x="277832" y="209550"/>
                </a:lnTo>
                <a:lnTo>
                  <a:pt x="228600" y="209550"/>
                </a:ln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12" name="Text 9"/>
          <p:cNvSpPr/>
          <p:nvPr/>
        </p:nvSpPr>
        <p:spPr>
          <a:xfrm>
            <a:off x="1066800" y="4241800"/>
            <a:ext cx="4940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Majority Class Bias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66800" y="4597400"/>
            <a:ext cx="4914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Tends to predict the majority class (legitimate), missing fraudulent transactions.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451600" y="4394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85810" y="114300"/>
                </a:moveTo>
                <a:lnTo>
                  <a:pt x="290513" y="114300"/>
                </a:lnTo>
                <a:cubicBezTo>
                  <a:pt x="298430" y="114300"/>
                  <a:pt x="304800" y="107930"/>
                  <a:pt x="304800" y="100013"/>
                </a:cubicBezTo>
                <a:lnTo>
                  <a:pt x="304800" y="14288"/>
                </a:lnTo>
                <a:cubicBezTo>
                  <a:pt x="304800" y="8513"/>
                  <a:pt x="301347" y="3274"/>
                  <a:pt x="295989" y="1072"/>
                </a:cubicBezTo>
                <a:cubicBezTo>
                  <a:pt x="290632" y="-1131"/>
                  <a:pt x="284500" y="119"/>
                  <a:pt x="280392" y="4167"/>
                </a:cubicBezTo>
                <a:lnTo>
                  <a:pt x="249615" y="35004"/>
                </a:lnTo>
                <a:cubicBezTo>
                  <a:pt x="223242" y="13156"/>
                  <a:pt x="189309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ubicBezTo>
                  <a:pt x="47149" y="80665"/>
                  <a:pt x="94833" y="38100"/>
                  <a:pt x="152400" y="38100"/>
                </a:cubicBezTo>
                <a:cubicBezTo>
                  <a:pt x="178832" y="38100"/>
                  <a:pt x="203121" y="47030"/>
                  <a:pt x="222468" y="62091"/>
                </a:cubicBezTo>
                <a:lnTo>
                  <a:pt x="194667" y="89892"/>
                </a:lnTo>
                <a:cubicBezTo>
                  <a:pt x="190560" y="94000"/>
                  <a:pt x="189369" y="100132"/>
                  <a:pt x="191572" y="105489"/>
                </a:cubicBezTo>
                <a:cubicBezTo>
                  <a:pt x="193774" y="110847"/>
                  <a:pt x="199013" y="114300"/>
                  <a:pt x="204787" y="114300"/>
                </a:cubicBezTo>
                <a:lnTo>
                  <a:pt x="285810" y="114300"/>
                </a:lnTo>
                <a:close/>
                <a:moveTo>
                  <a:pt x="303312" y="174129"/>
                </a:moveTo>
                <a:cubicBezTo>
                  <a:pt x="304800" y="163711"/>
                  <a:pt x="297537" y="154067"/>
                  <a:pt x="287179" y="152579"/>
                </a:cubicBezTo>
                <a:cubicBezTo>
                  <a:pt x="276820" y="151090"/>
                  <a:pt x="267117" y="158353"/>
                  <a:pt x="265628" y="168712"/>
                </a:cubicBezTo>
                <a:cubicBezTo>
                  <a:pt x="257711" y="224076"/>
                  <a:pt x="210026" y="266640"/>
                  <a:pt x="152460" y="266640"/>
                </a:cubicBezTo>
                <a:cubicBezTo>
                  <a:pt x="126028" y="266640"/>
                  <a:pt x="101739" y="257711"/>
                  <a:pt x="82391" y="242649"/>
                </a:cubicBezTo>
                <a:lnTo>
                  <a:pt x="110133" y="214908"/>
                </a:lnTo>
                <a:cubicBezTo>
                  <a:pt x="114240" y="210800"/>
                  <a:pt x="115431" y="204668"/>
                  <a:pt x="113228" y="199311"/>
                </a:cubicBezTo>
                <a:cubicBezTo>
                  <a:pt x="111026" y="193953"/>
                  <a:pt x="105787" y="190500"/>
                  <a:pt x="100013" y="190500"/>
                </a:cubicBezTo>
                <a:lnTo>
                  <a:pt x="14288" y="190500"/>
                </a:lnTo>
                <a:cubicBezTo>
                  <a:pt x="6370" y="190500"/>
                  <a:pt x="0" y="196870"/>
                  <a:pt x="0" y="204787"/>
                </a:cubicBezTo>
                <a:lnTo>
                  <a:pt x="0" y="290513"/>
                </a:lnTo>
                <a:cubicBezTo>
                  <a:pt x="0" y="296287"/>
                  <a:pt x="3453" y="301526"/>
                  <a:pt x="8811" y="303728"/>
                </a:cubicBezTo>
                <a:cubicBezTo>
                  <a:pt x="14168" y="305931"/>
                  <a:pt x="20300" y="304681"/>
                  <a:pt x="24408" y="300633"/>
                </a:cubicBezTo>
                <a:lnTo>
                  <a:pt x="55245" y="269796"/>
                </a:lnTo>
                <a:cubicBezTo>
                  <a:pt x="81558" y="291644"/>
                  <a:pt x="115491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3C5A85"/>
          </a:solidFill>
          <a:ln/>
        </p:spPr>
      </p:sp>
      <p:sp>
        <p:nvSpPr>
          <p:cNvPr id="15" name="Text 12"/>
          <p:cNvSpPr/>
          <p:nvPr/>
        </p:nvSpPr>
        <p:spPr>
          <a:xfrm>
            <a:off x="7112000" y="4241800"/>
            <a:ext cx="4940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Lack of Adaptability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112000" y="4597400"/>
            <a:ext cx="4914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Struggles to adapt to new, evolving fraud patterns not seen in training data.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gradFill rotWithShape="0" flip="none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29-d2nf5a98bjvh7rlivrvg.png">    </p:cNvPr>
          <p:cNvPicPr>
            <a:picLocks noChangeAspect="1"/>
          </p:cNvPicPr>
          <p:nvPr/>
        </p:nvPicPr>
        <p:blipFill>
          <a:blip r:embed="rId1"/>
          <a:srcRect l="20060" r="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29-d2nf5a98bjvh7rlivru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  <a:effectLst>
            <a:outerShdw sx="100000" sy="100000" kx="0" ky="0" algn="bl" rotWithShape="0" blurRad="304800" dist="184847" dir="2700000">
              <a:srgbClr val="2e54a1">
                <a:alpha val="23922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3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Features &amp; Stack</a:t>
            </a:r>
            <a:endParaRPr lang="en-US" sz="1600" dirty="0"/>
          </a:p>
        </p:txBody>
      </p:sp>
      <p:pic>
        <p:nvPicPr>
          <p:cNvPr id="10" name="Image 2" descr="https://kimi-img.moonshot.cn/pub/slides/slides_tmpl/image/25-08-27-19:57:29-d2nf5a98bjvh7rlivr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</p:sp>
      <p:sp>
        <p:nvSpPr>
          <p:cNvPr id="12" name="Text 7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</p:sp>
      <p:sp>
        <p:nvSpPr>
          <p:cNvPr id="14" name="Text 9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Detection</dc:title>
  <dc:subject>Credit Card Fraud Detection</dc:subject>
  <dc:creator>Kimi</dc:creator>
  <cp:lastModifiedBy>Kimi</cp:lastModifiedBy>
  <cp:revision>1</cp:revision>
  <dcterms:created xsi:type="dcterms:W3CDTF">2025-11-30T13:24:38Z</dcterms:created>
  <dcterms:modified xsi:type="dcterms:W3CDTF">2025-11-30T13:24:38Z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{"Label":"Credit Card Fraud Detection","ContentProducer":"001191110108MACG2KBH8F10000","ProduceID":"d4m42miej2dpgnlb6410","ReservedCode1":"","ContentPropagator":"001191110108MACG2KBH8F20000","PropagateID":"d4m42miej2dpgnlb6410","ReservedCode2":""}</vt:lpwstr>
  </property>
</Properties>
</file>